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webextensions/webextension1.xml" ContentType="application/vnd.ms-office.webextension+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78" r:id="rId5"/>
    <p:sldId id="281" r:id="rId6"/>
    <p:sldId id="282" r:id="rId7"/>
    <p:sldId id="279" r:id="rId8"/>
    <p:sldId id="296" r:id="rId9"/>
    <p:sldId id="259" r:id="rId10"/>
    <p:sldId id="295" r:id="rId11"/>
    <p:sldId id="280" r:id="rId12"/>
    <p:sldId id="284" r:id="rId13"/>
    <p:sldId id="285" r:id="rId14"/>
    <p:sldId id="286" r:id="rId15"/>
    <p:sldId id="287" r:id="rId16"/>
    <p:sldId id="299" r:id="rId17"/>
    <p:sldId id="288" r:id="rId18"/>
    <p:sldId id="263" r:id="rId19"/>
    <p:sldId id="289" r:id="rId20"/>
    <p:sldId id="290" r:id="rId21"/>
    <p:sldId id="291" r:id="rId22"/>
    <p:sldId id="29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9E6A504-CC9F-E539-C5CD-0416166113DE}" name="Ahmed 16262392" initials="A1" userId="S::Ahmed.16262392@commerce.aun.edu.eg::5fe60d3f-bff0-4c3a-a797-529574aff3d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677"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8C12D-B584-4152-A91E-5D38A4A3102F}" type="doc">
      <dgm:prSet loTypeId="urn:microsoft.com/office/officeart/2005/8/layout/lProcess2" loCatId="relationship" qsTypeId="urn:microsoft.com/office/officeart/2005/8/quickstyle/3d7" qsCatId="3D" csTypeId="urn:microsoft.com/office/officeart/2005/8/colors/accent1_2" csCatId="accent1" phldr="1"/>
      <dgm:spPr/>
      <dgm:t>
        <a:bodyPr/>
        <a:lstStyle/>
        <a:p>
          <a:endParaRPr lang="en-GB"/>
        </a:p>
      </dgm:t>
    </dgm:pt>
    <dgm:pt modelId="{F800400F-D924-49F1-84D6-C9B5FBD8765B}">
      <dgm:prSet phldrT="[Text]" custT="1"/>
      <dgm:spPr/>
      <dgm:t>
        <a:bodyPr/>
        <a:lstStyle/>
        <a:p>
          <a:pPr algn="ctr">
            <a:lnSpc>
              <a:spcPct val="100000"/>
            </a:lnSpc>
          </a:pPr>
          <a:r>
            <a:rPr lang="en-US" sz="6000" b="1" dirty="0">
              <a:ln w="9525">
                <a:prstDash val="solid"/>
              </a:ln>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Calibri" panose="020F0502020204030204" pitchFamily="34" charset="0"/>
            </a:rPr>
            <a:t>TEAM MEMBERS</a:t>
          </a:r>
          <a:endParaRPr lang="en-GB" sz="6000" dirty="0">
            <a:latin typeface="Cambria Math" panose="02040503050406030204" pitchFamily="18" charset="0"/>
            <a:ea typeface="Cambria Math" panose="02040503050406030204" pitchFamily="18" charset="0"/>
            <a:cs typeface="Calibri" panose="020F0502020204030204" pitchFamily="34" charset="0"/>
          </a:endParaRPr>
        </a:p>
      </dgm:t>
    </dgm:pt>
    <dgm:pt modelId="{8E9D1119-EB47-4BBA-AC16-92F8022F5567}" type="parTrans" cxnId="{0788348A-B57D-45F9-A09C-92FD5A535390}">
      <dgm:prSet/>
      <dgm:spPr/>
      <dgm:t>
        <a:bodyPr/>
        <a:lstStyle/>
        <a:p>
          <a:endParaRPr lang="en-GB"/>
        </a:p>
      </dgm:t>
    </dgm:pt>
    <dgm:pt modelId="{5B53B6B8-DC80-48D6-8E44-E985FC8522D6}" type="sibTrans" cxnId="{0788348A-B57D-45F9-A09C-92FD5A535390}">
      <dgm:prSet/>
      <dgm:spPr/>
      <dgm:t>
        <a:bodyPr/>
        <a:lstStyle/>
        <a:p>
          <a:endParaRPr lang="en-GB"/>
        </a:p>
      </dgm:t>
    </dgm:pt>
    <dgm:pt modelId="{A4FC9458-86AD-448F-B69C-26ED4246F664}" type="asst">
      <dgm:prSet phldrT="[Text]" custT="1"/>
      <dgm:spPr/>
      <dgm:t>
        <a:bodyPr/>
        <a:lstStyle/>
        <a:p>
          <a:r>
            <a:rPr lang="en-US" sz="2800" b="1" dirty="0"/>
            <a:t>AHMED IBRAHIM</a:t>
          </a:r>
          <a:endParaRPr lang="en-GB" sz="2800" dirty="0"/>
        </a:p>
      </dgm:t>
    </dgm:pt>
    <dgm:pt modelId="{83AAF714-280B-4757-AE71-621C7766BD06}" type="parTrans" cxnId="{EEC70776-0830-44D9-BDA3-A4CFFB628CF9}">
      <dgm:prSet/>
      <dgm:spPr/>
      <dgm:t>
        <a:bodyPr/>
        <a:lstStyle/>
        <a:p>
          <a:endParaRPr lang="en-GB"/>
        </a:p>
      </dgm:t>
    </dgm:pt>
    <dgm:pt modelId="{B3F2682A-DBC9-4391-87F7-6946D0D0ED42}" type="sibTrans" cxnId="{EEC70776-0830-44D9-BDA3-A4CFFB628CF9}">
      <dgm:prSet/>
      <dgm:spPr/>
      <dgm:t>
        <a:bodyPr/>
        <a:lstStyle/>
        <a:p>
          <a:endParaRPr lang="en-GB"/>
        </a:p>
      </dgm:t>
    </dgm:pt>
    <dgm:pt modelId="{6F2BF54B-54D4-4EBA-A01A-549756C0F337}">
      <dgm:prSet phldrT="[Text]"/>
      <dgm:spPr/>
      <dgm:t>
        <a:bodyPr/>
        <a:lstStyle/>
        <a:p>
          <a:r>
            <a:rPr lang="en-US" b="1" dirty="0"/>
            <a:t>AHMED ALY HASSAN</a:t>
          </a:r>
          <a:endParaRPr lang="en-GB" dirty="0"/>
        </a:p>
      </dgm:t>
    </dgm:pt>
    <dgm:pt modelId="{05D84589-79DA-4B55-958E-5712821D5CB7}" type="parTrans" cxnId="{490AD20D-3EB6-4C4B-8E97-C2607ABAB377}">
      <dgm:prSet/>
      <dgm:spPr/>
      <dgm:t>
        <a:bodyPr/>
        <a:lstStyle/>
        <a:p>
          <a:endParaRPr lang="en-GB"/>
        </a:p>
      </dgm:t>
    </dgm:pt>
    <dgm:pt modelId="{E9EDE4A6-2B63-434A-A656-AE5CD196C67A}" type="sibTrans" cxnId="{490AD20D-3EB6-4C4B-8E97-C2607ABAB377}">
      <dgm:prSet/>
      <dgm:spPr/>
      <dgm:t>
        <a:bodyPr/>
        <a:lstStyle/>
        <a:p>
          <a:endParaRPr lang="en-GB"/>
        </a:p>
      </dgm:t>
    </dgm:pt>
    <dgm:pt modelId="{73849DE9-9EBF-4932-B743-E845E4E22E9E}">
      <dgm:prSet phldrT="[Text]"/>
      <dgm:spPr/>
      <dgm:t>
        <a:bodyPr/>
        <a:lstStyle/>
        <a:p>
          <a:r>
            <a:rPr lang="en-US" b="1" dirty="0"/>
            <a:t>SHAIMAA ABD ELRAHEEM</a:t>
          </a:r>
          <a:endParaRPr lang="en-GB" dirty="0"/>
        </a:p>
      </dgm:t>
    </dgm:pt>
    <dgm:pt modelId="{14816F2A-4CA7-4C24-A921-08D6CD22685B}" type="parTrans" cxnId="{CCC19A98-5E81-47A0-97DE-9CF70CB93CFC}">
      <dgm:prSet/>
      <dgm:spPr/>
      <dgm:t>
        <a:bodyPr/>
        <a:lstStyle/>
        <a:p>
          <a:endParaRPr lang="en-GB"/>
        </a:p>
      </dgm:t>
    </dgm:pt>
    <dgm:pt modelId="{3C271371-294C-4DE3-A819-479FEC7BA89B}" type="sibTrans" cxnId="{CCC19A98-5E81-47A0-97DE-9CF70CB93CFC}">
      <dgm:prSet/>
      <dgm:spPr/>
      <dgm:t>
        <a:bodyPr/>
        <a:lstStyle/>
        <a:p>
          <a:endParaRPr lang="en-GB"/>
        </a:p>
      </dgm:t>
    </dgm:pt>
    <dgm:pt modelId="{96D321DE-5097-46F0-A874-638FF701A039}">
      <dgm:prSet phldrT="[Text]"/>
      <dgm:spPr/>
      <dgm:t>
        <a:bodyPr/>
        <a:lstStyle/>
        <a:p>
          <a:r>
            <a:rPr lang="en-US" b="1" dirty="0"/>
            <a:t>HODA GOMAA</a:t>
          </a:r>
          <a:endParaRPr lang="en-GB" dirty="0"/>
        </a:p>
      </dgm:t>
    </dgm:pt>
    <dgm:pt modelId="{7641263C-0409-427D-B44E-0DC1583DE125}" type="parTrans" cxnId="{5D742E5C-0003-475C-96FF-C712B49042BA}">
      <dgm:prSet/>
      <dgm:spPr/>
      <dgm:t>
        <a:bodyPr/>
        <a:lstStyle/>
        <a:p>
          <a:endParaRPr lang="en-GB"/>
        </a:p>
      </dgm:t>
    </dgm:pt>
    <dgm:pt modelId="{5DD3B919-E60C-4167-A923-B58C6AE7C6CD}" type="sibTrans" cxnId="{5D742E5C-0003-475C-96FF-C712B49042BA}">
      <dgm:prSet/>
      <dgm:spPr/>
      <dgm:t>
        <a:bodyPr/>
        <a:lstStyle/>
        <a:p>
          <a:endParaRPr lang="en-GB"/>
        </a:p>
      </dgm:t>
    </dgm:pt>
    <dgm:pt modelId="{B45D1B3A-DE7B-42A0-B84C-7E75409D3AC2}">
      <dgm:prSet phldrT="[Text]"/>
      <dgm:spPr/>
      <dgm:t>
        <a:bodyPr/>
        <a:lstStyle/>
        <a:p>
          <a:r>
            <a:rPr lang="en-US" b="1" dirty="0"/>
            <a:t>ASHRAKT SAYED</a:t>
          </a:r>
          <a:endParaRPr lang="en-GB" dirty="0"/>
        </a:p>
      </dgm:t>
    </dgm:pt>
    <dgm:pt modelId="{3EBA02E5-DA57-41B9-819A-32ACBDAA3A10}" type="parTrans" cxnId="{A58D2EAC-5CA0-4D7C-BA40-9151C93A6976}">
      <dgm:prSet/>
      <dgm:spPr/>
      <dgm:t>
        <a:bodyPr/>
        <a:lstStyle/>
        <a:p>
          <a:endParaRPr lang="en-GB"/>
        </a:p>
      </dgm:t>
    </dgm:pt>
    <dgm:pt modelId="{B0C9D95B-2277-4862-A5A4-724007C0DDB8}" type="sibTrans" cxnId="{A58D2EAC-5CA0-4D7C-BA40-9151C93A6976}">
      <dgm:prSet/>
      <dgm:spPr/>
      <dgm:t>
        <a:bodyPr/>
        <a:lstStyle/>
        <a:p>
          <a:endParaRPr lang="en-GB"/>
        </a:p>
      </dgm:t>
    </dgm:pt>
    <dgm:pt modelId="{622EF91F-3049-46C7-B8ED-8068DCE0F6A5}">
      <dgm:prSet phldrT="[Text]"/>
      <dgm:spPr/>
      <dgm:t>
        <a:bodyPr/>
        <a:lstStyle/>
        <a:p>
          <a:r>
            <a:rPr lang="en-US" b="1" dirty="0"/>
            <a:t>AHMED MELEGY</a:t>
          </a:r>
          <a:endParaRPr lang="en-GB" dirty="0"/>
        </a:p>
      </dgm:t>
    </dgm:pt>
    <dgm:pt modelId="{21314191-D725-4ABD-8991-39D854565C02}" type="parTrans" cxnId="{EFE153E0-E790-4244-9B25-F25E26C19BF7}">
      <dgm:prSet/>
      <dgm:spPr/>
      <dgm:t>
        <a:bodyPr/>
        <a:lstStyle/>
        <a:p>
          <a:endParaRPr lang="en-GB"/>
        </a:p>
      </dgm:t>
    </dgm:pt>
    <dgm:pt modelId="{892B00BF-700F-4272-84BF-2E3FE37BDA87}" type="sibTrans" cxnId="{EFE153E0-E790-4244-9B25-F25E26C19BF7}">
      <dgm:prSet/>
      <dgm:spPr/>
      <dgm:t>
        <a:bodyPr/>
        <a:lstStyle/>
        <a:p>
          <a:endParaRPr lang="en-GB"/>
        </a:p>
      </dgm:t>
    </dgm:pt>
    <dgm:pt modelId="{CF0F03C4-F3C7-4B8C-8FFF-51F3AC3AADD3}">
      <dgm:prSet phldrT="[Text]"/>
      <dgm:spPr/>
      <dgm:t>
        <a:bodyPr/>
        <a:lstStyle/>
        <a:p>
          <a:r>
            <a:rPr lang="en-US" b="1"/>
            <a:t>ABD ELRAHMAN MOHAMED </a:t>
          </a:r>
          <a:endParaRPr lang="en-GB" dirty="0"/>
        </a:p>
      </dgm:t>
    </dgm:pt>
    <dgm:pt modelId="{B2C75B31-3E85-44B7-9863-775860F73FEC}" type="parTrans" cxnId="{A602C5A7-1269-4D51-84D6-0601F09032B3}">
      <dgm:prSet/>
      <dgm:spPr/>
      <dgm:t>
        <a:bodyPr/>
        <a:lstStyle/>
        <a:p>
          <a:endParaRPr lang="en-GB"/>
        </a:p>
      </dgm:t>
    </dgm:pt>
    <dgm:pt modelId="{E725986D-8444-48BB-A294-99DDA6D3552B}" type="sibTrans" cxnId="{A602C5A7-1269-4D51-84D6-0601F09032B3}">
      <dgm:prSet/>
      <dgm:spPr/>
      <dgm:t>
        <a:bodyPr/>
        <a:lstStyle/>
        <a:p>
          <a:endParaRPr lang="en-GB"/>
        </a:p>
      </dgm:t>
    </dgm:pt>
    <dgm:pt modelId="{6A533AF1-D3F5-4875-B116-E7CBE57BA370}" type="pres">
      <dgm:prSet presAssocID="{10B8C12D-B584-4152-A91E-5D38A4A3102F}" presName="theList" presStyleCnt="0">
        <dgm:presLayoutVars>
          <dgm:dir/>
          <dgm:animLvl val="lvl"/>
          <dgm:resizeHandles val="exact"/>
        </dgm:presLayoutVars>
      </dgm:prSet>
      <dgm:spPr/>
    </dgm:pt>
    <dgm:pt modelId="{E55445E6-1438-4C01-90A9-217B978B87C7}" type="pres">
      <dgm:prSet presAssocID="{F800400F-D924-49F1-84D6-C9B5FBD8765B}" presName="compNode" presStyleCnt="0"/>
      <dgm:spPr/>
    </dgm:pt>
    <dgm:pt modelId="{4F7B2FD6-573F-46D0-BC2C-C6E72374AC35}" type="pres">
      <dgm:prSet presAssocID="{F800400F-D924-49F1-84D6-C9B5FBD8765B}" presName="aNode" presStyleLbl="bgShp" presStyleIdx="0" presStyleCnt="1"/>
      <dgm:spPr/>
    </dgm:pt>
    <dgm:pt modelId="{E610D925-3DEB-4344-A683-FD803E822B22}" type="pres">
      <dgm:prSet presAssocID="{F800400F-D924-49F1-84D6-C9B5FBD8765B}" presName="textNode" presStyleLbl="bgShp" presStyleIdx="0" presStyleCnt="1"/>
      <dgm:spPr/>
    </dgm:pt>
    <dgm:pt modelId="{413C0C1F-3C6A-44F6-ACDD-2A13DA3A91DB}" type="pres">
      <dgm:prSet presAssocID="{F800400F-D924-49F1-84D6-C9B5FBD8765B}" presName="compChildNode" presStyleCnt="0"/>
      <dgm:spPr/>
    </dgm:pt>
    <dgm:pt modelId="{4E40C85C-22D4-4DDC-8F01-CD2328B35DF0}" type="pres">
      <dgm:prSet presAssocID="{F800400F-D924-49F1-84D6-C9B5FBD8765B}" presName="theInnerList" presStyleCnt="0"/>
      <dgm:spPr/>
    </dgm:pt>
    <dgm:pt modelId="{7D236D28-4C53-4FE5-9ABB-CAAA900D9BD5}" type="pres">
      <dgm:prSet presAssocID="{A4FC9458-86AD-448F-B69C-26ED4246F664}" presName="childNode" presStyleLbl="node1" presStyleIdx="0" presStyleCnt="7">
        <dgm:presLayoutVars>
          <dgm:bulletEnabled val="1"/>
        </dgm:presLayoutVars>
      </dgm:prSet>
      <dgm:spPr/>
    </dgm:pt>
    <dgm:pt modelId="{0807C954-0956-416D-86B5-87A33A3A0D12}" type="pres">
      <dgm:prSet presAssocID="{A4FC9458-86AD-448F-B69C-26ED4246F664}" presName="aSpace2" presStyleCnt="0"/>
      <dgm:spPr/>
    </dgm:pt>
    <dgm:pt modelId="{D5573A33-8457-4E6C-8084-D7DC7958DBDF}" type="pres">
      <dgm:prSet presAssocID="{6F2BF54B-54D4-4EBA-A01A-549756C0F337}" presName="childNode" presStyleLbl="node1" presStyleIdx="1" presStyleCnt="7">
        <dgm:presLayoutVars>
          <dgm:bulletEnabled val="1"/>
        </dgm:presLayoutVars>
      </dgm:prSet>
      <dgm:spPr/>
    </dgm:pt>
    <dgm:pt modelId="{D39B7F84-5ABD-4E01-8990-54DCF464C2B2}" type="pres">
      <dgm:prSet presAssocID="{6F2BF54B-54D4-4EBA-A01A-549756C0F337}" presName="aSpace2" presStyleCnt="0"/>
      <dgm:spPr/>
    </dgm:pt>
    <dgm:pt modelId="{7928E8AE-9E8D-4929-AFCF-A35043268038}" type="pres">
      <dgm:prSet presAssocID="{73849DE9-9EBF-4932-B743-E845E4E22E9E}" presName="childNode" presStyleLbl="node1" presStyleIdx="2" presStyleCnt="7">
        <dgm:presLayoutVars>
          <dgm:bulletEnabled val="1"/>
        </dgm:presLayoutVars>
      </dgm:prSet>
      <dgm:spPr/>
    </dgm:pt>
    <dgm:pt modelId="{31AF9D5D-7D9C-4F2A-804C-99F455D10F17}" type="pres">
      <dgm:prSet presAssocID="{73849DE9-9EBF-4932-B743-E845E4E22E9E}" presName="aSpace2" presStyleCnt="0"/>
      <dgm:spPr/>
    </dgm:pt>
    <dgm:pt modelId="{E85155E3-5BC5-42C6-B004-D7F89489589B}" type="pres">
      <dgm:prSet presAssocID="{96D321DE-5097-46F0-A874-638FF701A039}" presName="childNode" presStyleLbl="node1" presStyleIdx="3" presStyleCnt="7">
        <dgm:presLayoutVars>
          <dgm:bulletEnabled val="1"/>
        </dgm:presLayoutVars>
      </dgm:prSet>
      <dgm:spPr/>
    </dgm:pt>
    <dgm:pt modelId="{7D5BDEF8-47A4-4356-B50B-D0F47F85CD1A}" type="pres">
      <dgm:prSet presAssocID="{96D321DE-5097-46F0-A874-638FF701A039}" presName="aSpace2" presStyleCnt="0"/>
      <dgm:spPr/>
    </dgm:pt>
    <dgm:pt modelId="{EFAF0F08-3610-4E3D-B0AD-3B144982A876}" type="pres">
      <dgm:prSet presAssocID="{B45D1B3A-DE7B-42A0-B84C-7E75409D3AC2}" presName="childNode" presStyleLbl="node1" presStyleIdx="4" presStyleCnt="7">
        <dgm:presLayoutVars>
          <dgm:bulletEnabled val="1"/>
        </dgm:presLayoutVars>
      </dgm:prSet>
      <dgm:spPr/>
    </dgm:pt>
    <dgm:pt modelId="{E48A7019-7E43-4A0E-A19C-6B31AC8BA337}" type="pres">
      <dgm:prSet presAssocID="{B45D1B3A-DE7B-42A0-B84C-7E75409D3AC2}" presName="aSpace2" presStyleCnt="0"/>
      <dgm:spPr/>
    </dgm:pt>
    <dgm:pt modelId="{A75E5CBE-7630-4477-8A68-33C383288028}" type="pres">
      <dgm:prSet presAssocID="{622EF91F-3049-46C7-B8ED-8068DCE0F6A5}" presName="childNode" presStyleLbl="node1" presStyleIdx="5" presStyleCnt="7">
        <dgm:presLayoutVars>
          <dgm:bulletEnabled val="1"/>
        </dgm:presLayoutVars>
      </dgm:prSet>
      <dgm:spPr/>
    </dgm:pt>
    <dgm:pt modelId="{113457D6-146F-4200-98A2-7D960AF730CC}" type="pres">
      <dgm:prSet presAssocID="{622EF91F-3049-46C7-B8ED-8068DCE0F6A5}" presName="aSpace2" presStyleCnt="0"/>
      <dgm:spPr/>
    </dgm:pt>
    <dgm:pt modelId="{2F8D165F-B8E1-4354-A14A-17D69E5694F2}" type="pres">
      <dgm:prSet presAssocID="{CF0F03C4-F3C7-4B8C-8FFF-51F3AC3AADD3}" presName="childNode" presStyleLbl="node1" presStyleIdx="6" presStyleCnt="7">
        <dgm:presLayoutVars>
          <dgm:bulletEnabled val="1"/>
        </dgm:presLayoutVars>
      </dgm:prSet>
      <dgm:spPr/>
    </dgm:pt>
  </dgm:ptLst>
  <dgm:cxnLst>
    <dgm:cxn modelId="{490AD20D-3EB6-4C4B-8E97-C2607ABAB377}" srcId="{F800400F-D924-49F1-84D6-C9B5FBD8765B}" destId="{6F2BF54B-54D4-4EBA-A01A-549756C0F337}" srcOrd="1" destOrd="0" parTransId="{05D84589-79DA-4B55-958E-5712821D5CB7}" sibTransId="{E9EDE4A6-2B63-434A-A656-AE5CD196C67A}"/>
    <dgm:cxn modelId="{88FD1F23-BC81-450C-B113-E6247ADD7F4A}" type="presOf" srcId="{CF0F03C4-F3C7-4B8C-8FFF-51F3AC3AADD3}" destId="{2F8D165F-B8E1-4354-A14A-17D69E5694F2}" srcOrd="0" destOrd="0" presId="urn:microsoft.com/office/officeart/2005/8/layout/lProcess2"/>
    <dgm:cxn modelId="{A35DC22D-9B9B-4139-BF06-3F1569CC568B}" type="presOf" srcId="{10B8C12D-B584-4152-A91E-5D38A4A3102F}" destId="{6A533AF1-D3F5-4875-B116-E7CBE57BA370}" srcOrd="0" destOrd="0" presId="urn:microsoft.com/office/officeart/2005/8/layout/lProcess2"/>
    <dgm:cxn modelId="{6AAE793D-4AA6-45A4-9889-B51F6EA7CAFB}" type="presOf" srcId="{B45D1B3A-DE7B-42A0-B84C-7E75409D3AC2}" destId="{EFAF0F08-3610-4E3D-B0AD-3B144982A876}" srcOrd="0" destOrd="0" presId="urn:microsoft.com/office/officeart/2005/8/layout/lProcess2"/>
    <dgm:cxn modelId="{5D742E5C-0003-475C-96FF-C712B49042BA}" srcId="{F800400F-D924-49F1-84D6-C9B5FBD8765B}" destId="{96D321DE-5097-46F0-A874-638FF701A039}" srcOrd="3" destOrd="0" parTransId="{7641263C-0409-427D-B44E-0DC1583DE125}" sibTransId="{5DD3B919-E60C-4167-A923-B58C6AE7C6CD}"/>
    <dgm:cxn modelId="{03DB3542-0D6B-4273-9120-70B079844025}" type="presOf" srcId="{96D321DE-5097-46F0-A874-638FF701A039}" destId="{E85155E3-5BC5-42C6-B004-D7F89489589B}" srcOrd="0" destOrd="0" presId="urn:microsoft.com/office/officeart/2005/8/layout/lProcess2"/>
    <dgm:cxn modelId="{122FA96F-0801-46CF-BA63-26ED9ED840ED}" type="presOf" srcId="{73849DE9-9EBF-4932-B743-E845E4E22E9E}" destId="{7928E8AE-9E8D-4929-AFCF-A35043268038}" srcOrd="0" destOrd="0" presId="urn:microsoft.com/office/officeart/2005/8/layout/lProcess2"/>
    <dgm:cxn modelId="{EEC70776-0830-44D9-BDA3-A4CFFB628CF9}" srcId="{F800400F-D924-49F1-84D6-C9B5FBD8765B}" destId="{A4FC9458-86AD-448F-B69C-26ED4246F664}" srcOrd="0" destOrd="0" parTransId="{83AAF714-280B-4757-AE71-621C7766BD06}" sibTransId="{B3F2682A-DBC9-4391-87F7-6946D0D0ED42}"/>
    <dgm:cxn modelId="{0788348A-B57D-45F9-A09C-92FD5A535390}" srcId="{10B8C12D-B584-4152-A91E-5D38A4A3102F}" destId="{F800400F-D924-49F1-84D6-C9B5FBD8765B}" srcOrd="0" destOrd="0" parTransId="{8E9D1119-EB47-4BBA-AC16-92F8022F5567}" sibTransId="{5B53B6B8-DC80-48D6-8E44-E985FC8522D6}"/>
    <dgm:cxn modelId="{CCC19A98-5E81-47A0-97DE-9CF70CB93CFC}" srcId="{F800400F-D924-49F1-84D6-C9B5FBD8765B}" destId="{73849DE9-9EBF-4932-B743-E845E4E22E9E}" srcOrd="2" destOrd="0" parTransId="{14816F2A-4CA7-4C24-A921-08D6CD22685B}" sibTransId="{3C271371-294C-4DE3-A819-479FEC7BA89B}"/>
    <dgm:cxn modelId="{BBDEF4A0-B265-4F20-BC19-E745F0AABDE7}" type="presOf" srcId="{6F2BF54B-54D4-4EBA-A01A-549756C0F337}" destId="{D5573A33-8457-4E6C-8084-D7DC7958DBDF}" srcOrd="0" destOrd="0" presId="urn:microsoft.com/office/officeart/2005/8/layout/lProcess2"/>
    <dgm:cxn modelId="{A602C5A7-1269-4D51-84D6-0601F09032B3}" srcId="{F800400F-D924-49F1-84D6-C9B5FBD8765B}" destId="{CF0F03C4-F3C7-4B8C-8FFF-51F3AC3AADD3}" srcOrd="6" destOrd="0" parTransId="{B2C75B31-3E85-44B7-9863-775860F73FEC}" sibTransId="{E725986D-8444-48BB-A294-99DDA6D3552B}"/>
    <dgm:cxn modelId="{A58D2EAC-5CA0-4D7C-BA40-9151C93A6976}" srcId="{F800400F-D924-49F1-84D6-C9B5FBD8765B}" destId="{B45D1B3A-DE7B-42A0-B84C-7E75409D3AC2}" srcOrd="4" destOrd="0" parTransId="{3EBA02E5-DA57-41B9-819A-32ACBDAA3A10}" sibTransId="{B0C9D95B-2277-4862-A5A4-724007C0DDB8}"/>
    <dgm:cxn modelId="{54674DBE-42C2-46FC-88D7-F06094F1610C}" type="presOf" srcId="{F800400F-D924-49F1-84D6-C9B5FBD8765B}" destId="{E610D925-3DEB-4344-A683-FD803E822B22}" srcOrd="1" destOrd="0" presId="urn:microsoft.com/office/officeart/2005/8/layout/lProcess2"/>
    <dgm:cxn modelId="{4FCC7FCF-D21D-47EA-AEC5-B133EB3975E7}" type="presOf" srcId="{622EF91F-3049-46C7-B8ED-8068DCE0F6A5}" destId="{A75E5CBE-7630-4477-8A68-33C383288028}" srcOrd="0" destOrd="0" presId="urn:microsoft.com/office/officeart/2005/8/layout/lProcess2"/>
    <dgm:cxn modelId="{7D89F7D8-2B13-439F-93BC-9B9B0D2291F1}" type="presOf" srcId="{F800400F-D924-49F1-84D6-C9B5FBD8765B}" destId="{4F7B2FD6-573F-46D0-BC2C-C6E72374AC35}" srcOrd="0" destOrd="0" presId="urn:microsoft.com/office/officeart/2005/8/layout/lProcess2"/>
    <dgm:cxn modelId="{EFE153E0-E790-4244-9B25-F25E26C19BF7}" srcId="{F800400F-D924-49F1-84D6-C9B5FBD8765B}" destId="{622EF91F-3049-46C7-B8ED-8068DCE0F6A5}" srcOrd="5" destOrd="0" parTransId="{21314191-D725-4ABD-8991-39D854565C02}" sibTransId="{892B00BF-700F-4272-84BF-2E3FE37BDA87}"/>
    <dgm:cxn modelId="{CAC241FE-84CE-47C7-B3D3-2E07B012FC7B}" type="presOf" srcId="{A4FC9458-86AD-448F-B69C-26ED4246F664}" destId="{7D236D28-4C53-4FE5-9ABB-CAAA900D9BD5}" srcOrd="0" destOrd="0" presId="urn:microsoft.com/office/officeart/2005/8/layout/lProcess2"/>
    <dgm:cxn modelId="{5B02A515-2E3F-44E4-BEA3-2C6501D6C9B0}" type="presParOf" srcId="{6A533AF1-D3F5-4875-B116-E7CBE57BA370}" destId="{E55445E6-1438-4C01-90A9-217B978B87C7}" srcOrd="0" destOrd="0" presId="urn:microsoft.com/office/officeart/2005/8/layout/lProcess2"/>
    <dgm:cxn modelId="{6BF71E59-2F11-4911-9496-3B6AE3E755DF}" type="presParOf" srcId="{E55445E6-1438-4C01-90A9-217B978B87C7}" destId="{4F7B2FD6-573F-46D0-BC2C-C6E72374AC35}" srcOrd="0" destOrd="0" presId="urn:microsoft.com/office/officeart/2005/8/layout/lProcess2"/>
    <dgm:cxn modelId="{079F1A9D-3BA0-42A2-AE35-7F8C1FBEFF53}" type="presParOf" srcId="{E55445E6-1438-4C01-90A9-217B978B87C7}" destId="{E610D925-3DEB-4344-A683-FD803E822B22}" srcOrd="1" destOrd="0" presId="urn:microsoft.com/office/officeart/2005/8/layout/lProcess2"/>
    <dgm:cxn modelId="{8757256B-0CAD-4AE1-8386-C0A09A2ADFD2}" type="presParOf" srcId="{E55445E6-1438-4C01-90A9-217B978B87C7}" destId="{413C0C1F-3C6A-44F6-ACDD-2A13DA3A91DB}" srcOrd="2" destOrd="0" presId="urn:microsoft.com/office/officeart/2005/8/layout/lProcess2"/>
    <dgm:cxn modelId="{AA1F9D95-9E3B-414F-AC12-F67ABFF1BA04}" type="presParOf" srcId="{413C0C1F-3C6A-44F6-ACDD-2A13DA3A91DB}" destId="{4E40C85C-22D4-4DDC-8F01-CD2328B35DF0}" srcOrd="0" destOrd="0" presId="urn:microsoft.com/office/officeart/2005/8/layout/lProcess2"/>
    <dgm:cxn modelId="{330DA4F5-1F05-4CA8-9289-037D7AE7B0BE}" type="presParOf" srcId="{4E40C85C-22D4-4DDC-8F01-CD2328B35DF0}" destId="{7D236D28-4C53-4FE5-9ABB-CAAA900D9BD5}" srcOrd="0" destOrd="0" presId="urn:microsoft.com/office/officeart/2005/8/layout/lProcess2"/>
    <dgm:cxn modelId="{8B5952E5-1BC5-4C70-87EF-FD439A6B571C}" type="presParOf" srcId="{4E40C85C-22D4-4DDC-8F01-CD2328B35DF0}" destId="{0807C954-0956-416D-86B5-87A33A3A0D12}" srcOrd="1" destOrd="0" presId="urn:microsoft.com/office/officeart/2005/8/layout/lProcess2"/>
    <dgm:cxn modelId="{50D11686-4DFE-45FF-909A-6BD25BE26080}" type="presParOf" srcId="{4E40C85C-22D4-4DDC-8F01-CD2328B35DF0}" destId="{D5573A33-8457-4E6C-8084-D7DC7958DBDF}" srcOrd="2" destOrd="0" presId="urn:microsoft.com/office/officeart/2005/8/layout/lProcess2"/>
    <dgm:cxn modelId="{AFECC2A5-1E80-4AFB-BAB7-5F550EF6AEB3}" type="presParOf" srcId="{4E40C85C-22D4-4DDC-8F01-CD2328B35DF0}" destId="{D39B7F84-5ABD-4E01-8990-54DCF464C2B2}" srcOrd="3" destOrd="0" presId="urn:microsoft.com/office/officeart/2005/8/layout/lProcess2"/>
    <dgm:cxn modelId="{EACA818E-6F80-46DB-860E-FBA767BED122}" type="presParOf" srcId="{4E40C85C-22D4-4DDC-8F01-CD2328B35DF0}" destId="{7928E8AE-9E8D-4929-AFCF-A35043268038}" srcOrd="4" destOrd="0" presId="urn:microsoft.com/office/officeart/2005/8/layout/lProcess2"/>
    <dgm:cxn modelId="{50C34651-34A6-49CA-90AC-F8D09933A9D1}" type="presParOf" srcId="{4E40C85C-22D4-4DDC-8F01-CD2328B35DF0}" destId="{31AF9D5D-7D9C-4F2A-804C-99F455D10F17}" srcOrd="5" destOrd="0" presId="urn:microsoft.com/office/officeart/2005/8/layout/lProcess2"/>
    <dgm:cxn modelId="{6704B42F-3A3E-4870-B6C1-A5DD4EFCAD5E}" type="presParOf" srcId="{4E40C85C-22D4-4DDC-8F01-CD2328B35DF0}" destId="{E85155E3-5BC5-42C6-B004-D7F89489589B}" srcOrd="6" destOrd="0" presId="urn:microsoft.com/office/officeart/2005/8/layout/lProcess2"/>
    <dgm:cxn modelId="{3025E59F-DF5E-4187-BB0B-0B3DD4373463}" type="presParOf" srcId="{4E40C85C-22D4-4DDC-8F01-CD2328B35DF0}" destId="{7D5BDEF8-47A4-4356-B50B-D0F47F85CD1A}" srcOrd="7" destOrd="0" presId="urn:microsoft.com/office/officeart/2005/8/layout/lProcess2"/>
    <dgm:cxn modelId="{0C8A7A6D-2E56-4DC5-AC4C-7C69EA988D6E}" type="presParOf" srcId="{4E40C85C-22D4-4DDC-8F01-CD2328B35DF0}" destId="{EFAF0F08-3610-4E3D-B0AD-3B144982A876}" srcOrd="8" destOrd="0" presId="urn:microsoft.com/office/officeart/2005/8/layout/lProcess2"/>
    <dgm:cxn modelId="{0C56A9C6-76A6-4346-8C60-A1E7C61BAAE3}" type="presParOf" srcId="{4E40C85C-22D4-4DDC-8F01-CD2328B35DF0}" destId="{E48A7019-7E43-4A0E-A19C-6B31AC8BA337}" srcOrd="9" destOrd="0" presId="urn:microsoft.com/office/officeart/2005/8/layout/lProcess2"/>
    <dgm:cxn modelId="{DE75D903-B89E-4712-B377-9924DD18AE2E}" type="presParOf" srcId="{4E40C85C-22D4-4DDC-8F01-CD2328B35DF0}" destId="{A75E5CBE-7630-4477-8A68-33C383288028}" srcOrd="10" destOrd="0" presId="urn:microsoft.com/office/officeart/2005/8/layout/lProcess2"/>
    <dgm:cxn modelId="{65FDB017-9937-4461-AFFF-0763C9159909}" type="presParOf" srcId="{4E40C85C-22D4-4DDC-8F01-CD2328B35DF0}" destId="{113457D6-146F-4200-98A2-7D960AF730CC}" srcOrd="11" destOrd="0" presId="urn:microsoft.com/office/officeart/2005/8/layout/lProcess2"/>
    <dgm:cxn modelId="{1230AC0D-F3F2-4DE2-8D7F-6ACBCF1D112E}" type="presParOf" srcId="{4E40C85C-22D4-4DDC-8F01-CD2328B35DF0}" destId="{2F8D165F-B8E1-4354-A14A-17D69E5694F2}" srcOrd="1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B2FD6-573F-46D0-BC2C-C6E72374AC35}">
      <dsp:nvSpPr>
        <dsp:cNvPr id="0" name=""/>
        <dsp:cNvSpPr/>
      </dsp:nvSpPr>
      <dsp:spPr>
        <a:xfrm>
          <a:off x="4993" y="0"/>
          <a:ext cx="10216527" cy="6300000"/>
        </a:xfrm>
        <a:prstGeom prst="roundRect">
          <a:avLst>
            <a:gd name="adj" fmla="val 10000"/>
          </a:avLst>
        </a:prstGeom>
        <a:solidFill>
          <a:schemeClr val="accent1">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100000"/>
            </a:lnSpc>
            <a:spcBef>
              <a:spcPct val="0"/>
            </a:spcBef>
            <a:spcAft>
              <a:spcPct val="35000"/>
            </a:spcAft>
            <a:buNone/>
          </a:pPr>
          <a:r>
            <a:rPr lang="en-US" sz="6000" b="1" kern="1200" dirty="0">
              <a:ln w="9525">
                <a:prstDash val="solid"/>
              </a:ln>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Calibri" panose="020F0502020204030204" pitchFamily="34" charset="0"/>
            </a:rPr>
            <a:t>TEAM MEMBERS</a:t>
          </a:r>
          <a:endParaRPr lang="en-GB" sz="6000" kern="1200" dirty="0">
            <a:latin typeface="Cambria Math" panose="02040503050406030204" pitchFamily="18" charset="0"/>
            <a:ea typeface="Cambria Math" panose="02040503050406030204" pitchFamily="18" charset="0"/>
            <a:cs typeface="Calibri" panose="020F0502020204030204" pitchFamily="34" charset="0"/>
          </a:endParaRPr>
        </a:p>
      </dsp:txBody>
      <dsp:txXfrm>
        <a:off x="4993" y="0"/>
        <a:ext cx="10216527" cy="1890000"/>
      </dsp:txXfrm>
    </dsp:sp>
    <dsp:sp modelId="{7D236D28-4C53-4FE5-9ABB-CAAA900D9BD5}">
      <dsp:nvSpPr>
        <dsp:cNvPr id="0" name=""/>
        <dsp:cNvSpPr/>
      </dsp:nvSpPr>
      <dsp:spPr>
        <a:xfrm>
          <a:off x="1026646" y="1893845"/>
          <a:ext cx="8173221" cy="515874"/>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a:t>AHMED IBRAHIM</a:t>
          </a:r>
          <a:endParaRPr lang="en-GB" sz="2800" kern="1200" dirty="0"/>
        </a:p>
      </dsp:txBody>
      <dsp:txXfrm>
        <a:off x="1041755" y="1908954"/>
        <a:ext cx="8143003" cy="485656"/>
      </dsp:txXfrm>
    </dsp:sp>
    <dsp:sp modelId="{D5573A33-8457-4E6C-8084-D7DC7958DBDF}">
      <dsp:nvSpPr>
        <dsp:cNvPr id="0" name=""/>
        <dsp:cNvSpPr/>
      </dsp:nvSpPr>
      <dsp:spPr>
        <a:xfrm>
          <a:off x="1026646" y="2489084"/>
          <a:ext cx="8173221" cy="515874"/>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b="1" kern="1200" dirty="0"/>
            <a:t>AHMED ALY HASSAN</a:t>
          </a:r>
          <a:endParaRPr lang="en-GB" sz="2700" kern="1200" dirty="0"/>
        </a:p>
      </dsp:txBody>
      <dsp:txXfrm>
        <a:off x="1041755" y="2504193"/>
        <a:ext cx="8143003" cy="485656"/>
      </dsp:txXfrm>
    </dsp:sp>
    <dsp:sp modelId="{7928E8AE-9E8D-4929-AFCF-A35043268038}">
      <dsp:nvSpPr>
        <dsp:cNvPr id="0" name=""/>
        <dsp:cNvSpPr/>
      </dsp:nvSpPr>
      <dsp:spPr>
        <a:xfrm>
          <a:off x="1026646" y="3084323"/>
          <a:ext cx="8173221" cy="515874"/>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b="1" kern="1200" dirty="0"/>
            <a:t>SHAIMAA ABD ELRAHEEM</a:t>
          </a:r>
          <a:endParaRPr lang="en-GB" sz="2700" kern="1200" dirty="0"/>
        </a:p>
      </dsp:txBody>
      <dsp:txXfrm>
        <a:off x="1041755" y="3099432"/>
        <a:ext cx="8143003" cy="485656"/>
      </dsp:txXfrm>
    </dsp:sp>
    <dsp:sp modelId="{E85155E3-5BC5-42C6-B004-D7F89489589B}">
      <dsp:nvSpPr>
        <dsp:cNvPr id="0" name=""/>
        <dsp:cNvSpPr/>
      </dsp:nvSpPr>
      <dsp:spPr>
        <a:xfrm>
          <a:off x="1026646" y="3679562"/>
          <a:ext cx="8173221" cy="515874"/>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b="1" kern="1200" dirty="0"/>
            <a:t>HODA GOMAA</a:t>
          </a:r>
          <a:endParaRPr lang="en-GB" sz="2700" kern="1200" dirty="0"/>
        </a:p>
      </dsp:txBody>
      <dsp:txXfrm>
        <a:off x="1041755" y="3694671"/>
        <a:ext cx="8143003" cy="485656"/>
      </dsp:txXfrm>
    </dsp:sp>
    <dsp:sp modelId="{EFAF0F08-3610-4E3D-B0AD-3B144982A876}">
      <dsp:nvSpPr>
        <dsp:cNvPr id="0" name=""/>
        <dsp:cNvSpPr/>
      </dsp:nvSpPr>
      <dsp:spPr>
        <a:xfrm>
          <a:off x="1026646" y="4274802"/>
          <a:ext cx="8173221" cy="515874"/>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b="1" kern="1200" dirty="0"/>
            <a:t>ASHRAKT SAYED</a:t>
          </a:r>
          <a:endParaRPr lang="en-GB" sz="2700" kern="1200" dirty="0"/>
        </a:p>
      </dsp:txBody>
      <dsp:txXfrm>
        <a:off x="1041755" y="4289911"/>
        <a:ext cx="8143003" cy="485656"/>
      </dsp:txXfrm>
    </dsp:sp>
    <dsp:sp modelId="{A75E5CBE-7630-4477-8A68-33C383288028}">
      <dsp:nvSpPr>
        <dsp:cNvPr id="0" name=""/>
        <dsp:cNvSpPr/>
      </dsp:nvSpPr>
      <dsp:spPr>
        <a:xfrm>
          <a:off x="1026646" y="4870041"/>
          <a:ext cx="8173221" cy="515874"/>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b="1" kern="1200" dirty="0"/>
            <a:t>AHMED MELEGY</a:t>
          </a:r>
          <a:endParaRPr lang="en-GB" sz="2700" kern="1200" dirty="0"/>
        </a:p>
      </dsp:txBody>
      <dsp:txXfrm>
        <a:off x="1041755" y="4885150"/>
        <a:ext cx="8143003" cy="485656"/>
      </dsp:txXfrm>
    </dsp:sp>
    <dsp:sp modelId="{2F8D165F-B8E1-4354-A14A-17D69E5694F2}">
      <dsp:nvSpPr>
        <dsp:cNvPr id="0" name=""/>
        <dsp:cNvSpPr/>
      </dsp:nvSpPr>
      <dsp:spPr>
        <a:xfrm>
          <a:off x="1026646" y="5465280"/>
          <a:ext cx="8173221" cy="515874"/>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b="1" kern="1200"/>
            <a:t>ABD ELRAHMAN MOHAMED </a:t>
          </a:r>
          <a:endParaRPr lang="en-GB" sz="2700" kern="1200" dirty="0"/>
        </a:p>
      </dsp:txBody>
      <dsp:txXfrm>
        <a:off x="1041755" y="5480389"/>
        <a:ext cx="8143003" cy="48565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53B8B59-BB41-4AF9-A932-1129455D43AB}"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442486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B8B59-BB41-4AF9-A932-1129455D43AB}"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2007732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B8B59-BB41-4AF9-A932-1129455D43AB}"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2611113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B8B59-BB41-4AF9-A932-1129455D43AB}"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604511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53B8B59-BB41-4AF9-A932-1129455D43AB}"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3127339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3B8B59-BB41-4AF9-A932-1129455D43AB}" type="datetimeFigureOut">
              <a:rPr lang="en-US" smtClean="0"/>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36537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3B8B59-BB41-4AF9-A932-1129455D43AB}" type="datetimeFigureOut">
              <a:rPr lang="en-US" smtClean="0"/>
              <a:t>4/28/2025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142827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3B8B59-BB41-4AF9-A932-1129455D43AB}" type="datetimeFigureOut">
              <a:rPr lang="en-US" smtClean="0"/>
              <a:t>4/28/2025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809437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B8B59-BB41-4AF9-A932-1129455D43AB}" type="datetimeFigureOut">
              <a:rPr lang="en-US" smtClean="0"/>
              <a:t>4/28/2025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1029941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53B8B59-BB41-4AF9-A932-1129455D43AB}" type="datetimeFigureOut">
              <a:rPr lang="en-US" smtClean="0"/>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2066604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53B8B59-BB41-4AF9-A932-1129455D43AB}" type="datetimeFigureOut">
              <a:rPr lang="en-US" smtClean="0"/>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3650262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B8B59-BB41-4AF9-A932-1129455D43AB}" type="datetimeFigureOut">
              <a:rPr lang="en-US" smtClean="0"/>
              <a:t>4/28/2025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9D84D6-E275-4FE8-B05B-43A86CB56BC5}" type="slidenum">
              <a:rPr lang="en-US" smtClean="0"/>
              <a:t>‹#›</a:t>
            </a:fld>
            <a:endParaRPr lang="en-US"/>
          </a:p>
        </p:txBody>
      </p:sp>
    </p:spTree>
    <p:extLst>
      <p:ext uri="{BB962C8B-B14F-4D97-AF65-F5344CB8AC3E}">
        <p14:creationId xmlns:p14="http://schemas.microsoft.com/office/powerpoint/2010/main" val="263132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 y="0"/>
            <a:ext cx="12192001" cy="6853899"/>
          </a:xfrm>
          <a:prstGeom prst="rect">
            <a:avLst/>
          </a:prstGeom>
        </p:spPr>
      </p:pic>
      <p:sp>
        <p:nvSpPr>
          <p:cNvPr id="3" name="Subtitle 2"/>
          <p:cNvSpPr>
            <a:spLocks noGrp="1"/>
          </p:cNvSpPr>
          <p:nvPr>
            <p:ph type="subTitle" idx="1"/>
          </p:nvPr>
        </p:nvSpPr>
        <p:spPr>
          <a:xfrm>
            <a:off x="-1" y="104959"/>
            <a:ext cx="6561057" cy="1177086"/>
          </a:xfrm>
        </p:spPr>
        <p:txBody>
          <a:bodyPr>
            <a:noAutofit/>
          </a:bodyPr>
          <a:lstStyle/>
          <a:p>
            <a:r>
              <a:rPr lang="en-US" sz="6600" b="1" dirty="0">
                <a:ln w="13462">
                  <a:solidFill>
                    <a:schemeClr val="bg1"/>
                  </a:solidFill>
                  <a:prstDash val="solid"/>
                </a:ln>
                <a:effectLst>
                  <a:outerShdw dist="38100" dir="2700000" algn="bl" rotWithShape="0">
                    <a:schemeClr val="accent5"/>
                  </a:outerShdw>
                </a:effectLst>
              </a:rPr>
              <a:t>Superstore Sales</a:t>
            </a:r>
          </a:p>
        </p:txBody>
      </p:sp>
      <p:sp>
        <p:nvSpPr>
          <p:cNvPr id="5" name="TextBox 4"/>
          <p:cNvSpPr txBox="1"/>
          <p:nvPr/>
        </p:nvSpPr>
        <p:spPr>
          <a:xfrm>
            <a:off x="175490" y="5875088"/>
            <a:ext cx="2697019" cy="799090"/>
          </a:xfrm>
          <a:prstGeom prst="rect">
            <a:avLst/>
          </a:prstGeom>
        </p:spPr>
        <p:txBody>
          <a:bodyPr vert="horz" lIns="91440" tIns="45720" rIns="91440" bIns="45720" rtlCol="0">
            <a:noAutofit/>
          </a:bodyPr>
          <a:lstStyle>
            <a:lvl1pPr indent="0" algn="ctr">
              <a:lnSpc>
                <a:spcPct val="90000"/>
              </a:lnSpc>
              <a:spcBef>
                <a:spcPts val="1000"/>
              </a:spcBef>
              <a:buFont typeface="Arial" panose="020B0604020202020204" pitchFamily="34" charset="0"/>
              <a:buNone/>
              <a:defRPr sz="6600" b="1">
                <a:ln w="13462">
                  <a:solidFill>
                    <a:schemeClr val="bg1"/>
                  </a:solidFill>
                  <a:prstDash val="solid"/>
                </a:ln>
                <a:effectLst>
                  <a:outerShdw dist="38100" dir="2700000" algn="bl" rotWithShape="0">
                    <a:schemeClr val="accent5"/>
                  </a:outerShdw>
                </a:effectLst>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en-US" sz="4400" dirty="0"/>
              <a:t>Team 3</a:t>
            </a:r>
          </a:p>
        </p:txBody>
      </p:sp>
    </p:spTree>
    <p:extLst>
      <p:ext uri="{BB962C8B-B14F-4D97-AF65-F5344CB8AC3E}">
        <p14:creationId xmlns:p14="http://schemas.microsoft.com/office/powerpoint/2010/main" val="1462497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a:extLst>
              <a:ext uri="{FF2B5EF4-FFF2-40B4-BE49-F238E27FC236}">
                <a16:creationId xmlns:a16="http://schemas.microsoft.com/office/drawing/2014/main" id="{B1A38502-41CC-4A13-84A1-15951369DCA8}"/>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
            <a:ext cx="12192000" cy="6845175"/>
          </a:xfrm>
          <a:prstGeom prst="rect">
            <a:avLst/>
          </a:prstGeom>
        </p:spPr>
      </p:pic>
      <p:sp>
        <p:nvSpPr>
          <p:cNvPr id="12" name="Rectangle: Rounded Corners 11">
            <a:extLst>
              <a:ext uri="{FF2B5EF4-FFF2-40B4-BE49-F238E27FC236}">
                <a16:creationId xmlns:a16="http://schemas.microsoft.com/office/drawing/2014/main" id="{6DFD4D3F-C46C-4830-8A5D-CF6BAFDDF745}"/>
              </a:ext>
            </a:extLst>
          </p:cNvPr>
          <p:cNvSpPr/>
          <p:nvPr/>
        </p:nvSpPr>
        <p:spPr>
          <a:xfrm>
            <a:off x="219671" y="573305"/>
            <a:ext cx="3249393" cy="75229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70000"/>
              </a:lnSpc>
            </a:pPr>
            <a:r>
              <a:rPr lang="en-US" sz="5400" dirty="0">
                <a:solidFill>
                  <a:schemeClr val="tx1"/>
                </a:solidFill>
                <a:latin typeface="Aldhabi" panose="01000000000000000000" pitchFamily="2" charset="-78"/>
                <a:cs typeface="Aldhabi" panose="01000000000000000000" pitchFamily="2" charset="-78"/>
              </a:rPr>
              <a:t>Data Modeling</a:t>
            </a:r>
          </a:p>
        </p:txBody>
      </p:sp>
      <p:pic>
        <p:nvPicPr>
          <p:cNvPr id="10" name="Picture 9">
            <a:extLst>
              <a:ext uri="{FF2B5EF4-FFF2-40B4-BE49-F238E27FC236}">
                <a16:creationId xmlns:a16="http://schemas.microsoft.com/office/drawing/2014/main" id="{46226D5C-36EE-4B8A-A3FE-C31CD7C9B5FA}"/>
              </a:ext>
            </a:extLst>
          </p:cNvPr>
          <p:cNvPicPr>
            <a:picLocks noChangeAspect="1"/>
          </p:cNvPicPr>
          <p:nvPr/>
        </p:nvPicPr>
        <p:blipFill rotWithShape="1">
          <a:blip r:embed="rId3">
            <a:extLst>
              <a:ext uri="{28A0092B-C50C-407E-A947-70E740481C1C}">
                <a14:useLocalDpi xmlns:a14="http://schemas.microsoft.com/office/drawing/2010/main" val="0"/>
              </a:ext>
            </a:extLst>
          </a:blip>
          <a:srcRect l="8118" t="19329" r="45954" b="23024"/>
          <a:stretch/>
        </p:blipFill>
        <p:spPr>
          <a:xfrm>
            <a:off x="2441546" y="1917758"/>
            <a:ext cx="6363092" cy="4219092"/>
          </a:xfrm>
          <a:prstGeom prst="rect">
            <a:avLst/>
          </a:prstGeom>
        </p:spPr>
      </p:pic>
    </p:spTree>
    <p:extLst>
      <p:ext uri="{BB962C8B-B14F-4D97-AF65-F5344CB8AC3E}">
        <p14:creationId xmlns:p14="http://schemas.microsoft.com/office/powerpoint/2010/main" val="1777989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Content Placeholder 3">
            <a:extLst>
              <a:ext uri="{FF2B5EF4-FFF2-40B4-BE49-F238E27FC236}">
                <a16:creationId xmlns:a16="http://schemas.microsoft.com/office/drawing/2014/main" id="{4D7CB17D-52E3-4D70-BCBB-72781924D3D3}"/>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TextBox 20">
            <a:extLst>
              <a:ext uri="{FF2B5EF4-FFF2-40B4-BE49-F238E27FC236}">
                <a16:creationId xmlns:a16="http://schemas.microsoft.com/office/drawing/2014/main" id="{1DD76BB6-9E55-4364-8BBB-9997ED5AD431}"/>
              </a:ext>
            </a:extLst>
          </p:cNvPr>
          <p:cNvSpPr txBox="1"/>
          <p:nvPr/>
        </p:nvSpPr>
        <p:spPr>
          <a:xfrm>
            <a:off x="763571" y="907192"/>
            <a:ext cx="11403007" cy="5786199"/>
          </a:xfrm>
          <a:prstGeom prst="rect">
            <a:avLst/>
          </a:prstGeom>
          <a:noFill/>
        </p:spPr>
        <p:txBody>
          <a:bodyPr wrap="square" rtlCol="0">
            <a:spAutoFit/>
          </a:bodyPr>
          <a:lstStyle/>
          <a:p>
            <a:pPr algn="just"/>
            <a:r>
              <a:rPr lang="en-US" sz="2600" b="1" dirty="0">
                <a:latin typeface="Arabic Typesetting" panose="03020402040406030203" pitchFamily="66" charset="-78"/>
                <a:cs typeface="Arabic Typesetting" panose="03020402040406030203" pitchFamily="66" charset="-78"/>
              </a:rPr>
              <a:t>We used DAX (Data Analysis Expressions) to create several measures that helped us extract valuable analytical insights.</a:t>
            </a:r>
          </a:p>
          <a:p>
            <a:pPr algn="just"/>
            <a:r>
              <a:rPr lang="en-US" sz="2600" b="1" dirty="0">
                <a:latin typeface="Arabic Typesetting" panose="03020402040406030203" pitchFamily="66" charset="-78"/>
                <a:cs typeface="Arabic Typesetting" panose="03020402040406030203" pitchFamily="66" charset="-78"/>
              </a:rPr>
              <a:t>These measures were used in KPIs and visual reports to analyze performance by product, region, and category.</a:t>
            </a:r>
          </a:p>
          <a:p>
            <a:r>
              <a:rPr lang="en-US" sz="2400" b="1" u="sng" dirty="0">
                <a:latin typeface="Arabic Typesetting" panose="03020402040406030203" pitchFamily="66" charset="-78"/>
                <a:cs typeface="Arabic Typesetting" panose="03020402040406030203" pitchFamily="66" charset="-78"/>
              </a:rPr>
              <a:t>Total Sales :</a:t>
            </a:r>
          </a:p>
          <a:p>
            <a:endParaRPr lang="ar-EG" sz="2400" b="1" u="sng" dirty="0">
              <a:latin typeface="Arabic Typesetting" panose="03020402040406030203" pitchFamily="66" charset="-78"/>
              <a:cs typeface="Arabic Typesetting" panose="03020402040406030203" pitchFamily="66" charset="-78"/>
            </a:endParaRPr>
          </a:p>
          <a:p>
            <a:endParaRPr lang="en-US" sz="1000" b="1" u="sng" dirty="0">
              <a:latin typeface="Arabic Typesetting" panose="03020402040406030203" pitchFamily="66" charset="-78"/>
              <a:cs typeface="Arabic Typesetting" panose="03020402040406030203" pitchFamily="66" charset="-78"/>
            </a:endParaRPr>
          </a:p>
          <a:p>
            <a:r>
              <a:rPr lang="en-US" sz="2400" b="1" u="sng" dirty="0">
                <a:latin typeface="Arabic Typesetting" panose="03020402040406030203" pitchFamily="66" charset="-78"/>
                <a:cs typeface="Arabic Typesetting" panose="03020402040406030203" pitchFamily="66" charset="-78"/>
              </a:rPr>
              <a:t>Average Sales:</a:t>
            </a:r>
          </a:p>
          <a:p>
            <a:endParaRPr lang="ar-EG" sz="2400" b="1" u="sng" dirty="0">
              <a:latin typeface="Arabic Typesetting" panose="03020402040406030203" pitchFamily="66" charset="-78"/>
              <a:cs typeface="Arabic Typesetting" panose="03020402040406030203" pitchFamily="66" charset="-78"/>
            </a:endParaRPr>
          </a:p>
          <a:p>
            <a:endParaRPr lang="en-US" sz="1100" b="1" u="sng" dirty="0">
              <a:latin typeface="Arabic Typesetting" panose="03020402040406030203" pitchFamily="66" charset="-78"/>
              <a:cs typeface="Arabic Typesetting" panose="03020402040406030203" pitchFamily="66" charset="-78"/>
            </a:endParaRPr>
          </a:p>
          <a:p>
            <a:r>
              <a:rPr lang="en-US" sz="2400" b="1" u="sng" dirty="0">
                <a:latin typeface="Arabic Typesetting" panose="03020402040406030203" pitchFamily="66" charset="-78"/>
                <a:cs typeface="Arabic Typesetting" panose="03020402040406030203" pitchFamily="66" charset="-78"/>
              </a:rPr>
              <a:t>No. Of Customers:</a:t>
            </a:r>
          </a:p>
          <a:p>
            <a:endParaRPr lang="en-US" sz="2400" b="1" u="sng" dirty="0">
              <a:latin typeface="Arabic Typesetting" panose="03020402040406030203" pitchFamily="66" charset="-78"/>
              <a:cs typeface="Arabic Typesetting" panose="03020402040406030203" pitchFamily="66" charset="-78"/>
            </a:endParaRPr>
          </a:p>
          <a:p>
            <a:endParaRPr lang="en-US" sz="2000" b="1" u="sng" dirty="0">
              <a:latin typeface="Arabic Typesetting" panose="03020402040406030203" pitchFamily="66" charset="-78"/>
              <a:cs typeface="Arabic Typesetting" panose="03020402040406030203" pitchFamily="66" charset="-78"/>
            </a:endParaRPr>
          </a:p>
          <a:p>
            <a:endParaRPr lang="en-US" sz="200" b="1" u="sng" dirty="0">
              <a:latin typeface="Arabic Typesetting" panose="03020402040406030203" pitchFamily="66" charset="-78"/>
              <a:cs typeface="Arabic Typesetting" panose="03020402040406030203" pitchFamily="66" charset="-78"/>
            </a:endParaRPr>
          </a:p>
          <a:p>
            <a:r>
              <a:rPr lang="en-US" sz="2400" b="1" u="sng" dirty="0">
                <a:latin typeface="Arabic Typesetting" panose="03020402040406030203" pitchFamily="66" charset="-78"/>
                <a:cs typeface="Arabic Typesetting" panose="03020402040406030203" pitchFamily="66" charset="-78"/>
              </a:rPr>
              <a:t>No. Of Products:</a:t>
            </a:r>
          </a:p>
          <a:p>
            <a:endParaRPr lang="en-US" sz="2400" b="1" u="sng" dirty="0">
              <a:latin typeface="Arabic Typesetting" panose="03020402040406030203" pitchFamily="66" charset="-78"/>
              <a:cs typeface="Arabic Typesetting" panose="03020402040406030203" pitchFamily="66" charset="-78"/>
            </a:endParaRPr>
          </a:p>
          <a:p>
            <a:endParaRPr lang="en-US" sz="2400" b="1" u="sng" dirty="0">
              <a:latin typeface="Arabic Typesetting" panose="03020402040406030203" pitchFamily="66" charset="-78"/>
              <a:cs typeface="Arabic Typesetting" panose="03020402040406030203" pitchFamily="66" charset="-78"/>
            </a:endParaRPr>
          </a:p>
          <a:p>
            <a:r>
              <a:rPr lang="en-US" sz="2400" b="1" u="sng" dirty="0">
                <a:latin typeface="Arabic Typesetting" panose="03020402040406030203" pitchFamily="66" charset="-78"/>
                <a:cs typeface="Arabic Typesetting" panose="03020402040406030203" pitchFamily="66" charset="-78"/>
              </a:rPr>
              <a:t>Count of Orders:</a:t>
            </a:r>
            <a:endParaRPr lang="ar-EG" sz="2400" b="1" u="sng" dirty="0">
              <a:latin typeface="Arabic Typesetting" panose="03020402040406030203" pitchFamily="66" charset="-78"/>
              <a:cs typeface="Arabic Typesetting" panose="03020402040406030203" pitchFamily="66" charset="-78"/>
            </a:endParaRPr>
          </a:p>
          <a:p>
            <a:endParaRPr lang="en-US" sz="2400" b="1" dirty="0">
              <a:latin typeface="Arabic Typesetting" panose="03020402040406030203" pitchFamily="66" charset="-78"/>
              <a:cs typeface="Arabic Typesetting" panose="03020402040406030203" pitchFamily="66" charset="-78"/>
            </a:endParaRPr>
          </a:p>
        </p:txBody>
      </p:sp>
      <p:pic>
        <p:nvPicPr>
          <p:cNvPr id="22" name="Picture 21">
            <a:extLst>
              <a:ext uri="{FF2B5EF4-FFF2-40B4-BE49-F238E27FC236}">
                <a16:creationId xmlns:a16="http://schemas.microsoft.com/office/drawing/2014/main" id="{F4713F71-0944-4EE7-B19A-B6B3E9DC3899}"/>
              </a:ext>
            </a:extLst>
          </p:cNvPr>
          <p:cNvPicPr>
            <a:picLocks noChangeAspect="1"/>
          </p:cNvPicPr>
          <p:nvPr/>
        </p:nvPicPr>
        <p:blipFill rotWithShape="1">
          <a:blip r:embed="rId3">
            <a:extLst>
              <a:ext uri="{28A0092B-C50C-407E-A947-70E740481C1C}">
                <a14:useLocalDpi xmlns:a14="http://schemas.microsoft.com/office/drawing/2010/main" val="0"/>
              </a:ext>
            </a:extLst>
          </a:blip>
          <a:srcRect l="7923" t="57914" r="32684" b="17400"/>
          <a:stretch/>
        </p:blipFill>
        <p:spPr>
          <a:xfrm>
            <a:off x="1392949" y="2107201"/>
            <a:ext cx="6544800" cy="540015"/>
          </a:xfrm>
          <a:prstGeom prst="rect">
            <a:avLst/>
          </a:prstGeom>
        </p:spPr>
      </p:pic>
      <p:pic>
        <p:nvPicPr>
          <p:cNvPr id="23" name="Picture 22">
            <a:extLst>
              <a:ext uri="{FF2B5EF4-FFF2-40B4-BE49-F238E27FC236}">
                <a16:creationId xmlns:a16="http://schemas.microsoft.com/office/drawing/2014/main" id="{3B427823-8398-4558-94BA-5699AC29CBAE}"/>
              </a:ext>
            </a:extLst>
          </p:cNvPr>
          <p:cNvPicPr>
            <a:picLocks noChangeAspect="1"/>
          </p:cNvPicPr>
          <p:nvPr/>
        </p:nvPicPr>
        <p:blipFill rotWithShape="1">
          <a:blip r:embed="rId4">
            <a:extLst>
              <a:ext uri="{28A0092B-C50C-407E-A947-70E740481C1C}">
                <a14:useLocalDpi xmlns:a14="http://schemas.microsoft.com/office/drawing/2010/main" val="0"/>
              </a:ext>
            </a:extLst>
          </a:blip>
          <a:srcRect l="8270" t="49050" r="28182" b="16305"/>
          <a:stretch/>
        </p:blipFill>
        <p:spPr>
          <a:xfrm>
            <a:off x="1411767" y="4955099"/>
            <a:ext cx="6544800" cy="720020"/>
          </a:xfrm>
          <a:prstGeom prst="rect">
            <a:avLst/>
          </a:prstGeom>
        </p:spPr>
      </p:pic>
      <p:pic>
        <p:nvPicPr>
          <p:cNvPr id="24" name="Picture 23">
            <a:extLst>
              <a:ext uri="{FF2B5EF4-FFF2-40B4-BE49-F238E27FC236}">
                <a16:creationId xmlns:a16="http://schemas.microsoft.com/office/drawing/2014/main" id="{0BA60C83-6ADF-49A1-8CEE-F9DAB9F7D29C}"/>
              </a:ext>
            </a:extLst>
          </p:cNvPr>
          <p:cNvPicPr>
            <a:picLocks noChangeAspect="1"/>
          </p:cNvPicPr>
          <p:nvPr/>
        </p:nvPicPr>
        <p:blipFill rotWithShape="1">
          <a:blip r:embed="rId5">
            <a:extLst>
              <a:ext uri="{28A0092B-C50C-407E-A947-70E740481C1C}">
                <a14:useLocalDpi xmlns:a14="http://schemas.microsoft.com/office/drawing/2010/main" val="0"/>
              </a:ext>
            </a:extLst>
          </a:blip>
          <a:srcRect l="8181" t="57714" r="26061" b="18809"/>
          <a:stretch/>
        </p:blipFill>
        <p:spPr>
          <a:xfrm>
            <a:off x="1411767" y="3002124"/>
            <a:ext cx="6544800" cy="540015"/>
          </a:xfrm>
          <a:prstGeom prst="rect">
            <a:avLst/>
          </a:prstGeom>
        </p:spPr>
      </p:pic>
      <p:pic>
        <p:nvPicPr>
          <p:cNvPr id="25" name="Picture 24">
            <a:extLst>
              <a:ext uri="{FF2B5EF4-FFF2-40B4-BE49-F238E27FC236}">
                <a16:creationId xmlns:a16="http://schemas.microsoft.com/office/drawing/2014/main" id="{4D63C7E8-AC3F-45D4-B3B0-81A0DFD11F0A}"/>
              </a:ext>
            </a:extLst>
          </p:cNvPr>
          <p:cNvPicPr>
            <a:picLocks noChangeAspect="1"/>
          </p:cNvPicPr>
          <p:nvPr/>
        </p:nvPicPr>
        <p:blipFill rotWithShape="1">
          <a:blip r:embed="rId6">
            <a:extLst>
              <a:ext uri="{28A0092B-C50C-407E-A947-70E740481C1C}">
                <a14:useLocalDpi xmlns:a14="http://schemas.microsoft.com/office/drawing/2010/main" val="0"/>
              </a:ext>
            </a:extLst>
          </a:blip>
          <a:srcRect l="7803" t="61337" r="26515" b="14420"/>
          <a:stretch/>
        </p:blipFill>
        <p:spPr>
          <a:xfrm>
            <a:off x="1401291" y="6057674"/>
            <a:ext cx="6544800" cy="540015"/>
          </a:xfrm>
          <a:prstGeom prst="rect">
            <a:avLst/>
          </a:prstGeom>
        </p:spPr>
      </p:pic>
      <p:pic>
        <p:nvPicPr>
          <p:cNvPr id="26" name="Picture 25">
            <a:extLst>
              <a:ext uri="{FF2B5EF4-FFF2-40B4-BE49-F238E27FC236}">
                <a16:creationId xmlns:a16="http://schemas.microsoft.com/office/drawing/2014/main" id="{C3B98AA4-95FB-477D-969C-3983455DEBF8}"/>
              </a:ext>
            </a:extLst>
          </p:cNvPr>
          <p:cNvPicPr>
            <a:picLocks noChangeAspect="1"/>
          </p:cNvPicPr>
          <p:nvPr/>
        </p:nvPicPr>
        <p:blipFill rotWithShape="1">
          <a:blip r:embed="rId7">
            <a:extLst>
              <a:ext uri="{28A0092B-C50C-407E-A947-70E740481C1C}">
                <a14:useLocalDpi xmlns:a14="http://schemas.microsoft.com/office/drawing/2010/main" val="0"/>
              </a:ext>
            </a:extLst>
          </a:blip>
          <a:srcRect l="8332" t="52794" r="26818" b="10673"/>
          <a:stretch/>
        </p:blipFill>
        <p:spPr>
          <a:xfrm>
            <a:off x="1401291" y="3867020"/>
            <a:ext cx="6544800" cy="720020"/>
          </a:xfrm>
          <a:prstGeom prst="rect">
            <a:avLst/>
          </a:prstGeom>
        </p:spPr>
      </p:pic>
      <p:pic>
        <p:nvPicPr>
          <p:cNvPr id="33" name="Picture 32">
            <a:extLst>
              <a:ext uri="{FF2B5EF4-FFF2-40B4-BE49-F238E27FC236}">
                <a16:creationId xmlns:a16="http://schemas.microsoft.com/office/drawing/2014/main" id="{15EF51F5-686A-4BB4-B4C7-0852A880A86E}"/>
              </a:ext>
            </a:extLst>
          </p:cNvPr>
          <p:cNvPicPr>
            <a:picLocks noChangeAspect="1"/>
          </p:cNvPicPr>
          <p:nvPr/>
        </p:nvPicPr>
        <p:blipFill rotWithShape="1">
          <a:blip r:embed="rId8">
            <a:extLst>
              <a:ext uri="{28A0092B-C50C-407E-A947-70E740481C1C}">
                <a14:useLocalDpi xmlns:a14="http://schemas.microsoft.com/office/drawing/2010/main" val="0"/>
              </a:ext>
            </a:extLst>
          </a:blip>
          <a:srcRect l="3020" t="15627" b="21267"/>
          <a:stretch/>
        </p:blipFill>
        <p:spPr>
          <a:xfrm>
            <a:off x="9125146" y="2035427"/>
            <a:ext cx="2523410" cy="4384994"/>
          </a:xfrm>
          <a:prstGeom prst="rect">
            <a:avLst/>
          </a:prstGeom>
        </p:spPr>
      </p:pic>
      <p:sp>
        <p:nvSpPr>
          <p:cNvPr id="35" name="Rectangle: Rounded Corners 34">
            <a:extLst>
              <a:ext uri="{FF2B5EF4-FFF2-40B4-BE49-F238E27FC236}">
                <a16:creationId xmlns:a16="http://schemas.microsoft.com/office/drawing/2014/main" id="{DF8B95F5-3E0C-41F8-BE70-F5792647BF29}"/>
              </a:ext>
            </a:extLst>
          </p:cNvPr>
          <p:cNvSpPr/>
          <p:nvPr/>
        </p:nvSpPr>
        <p:spPr>
          <a:xfrm>
            <a:off x="219671" y="35978"/>
            <a:ext cx="3249393" cy="75229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70000"/>
              </a:lnSpc>
            </a:pPr>
            <a:r>
              <a:rPr lang="en-US" sz="5400" dirty="0">
                <a:solidFill>
                  <a:schemeClr val="tx1"/>
                </a:solidFill>
                <a:latin typeface="Aldhabi" panose="01000000000000000000" pitchFamily="2" charset="-78"/>
                <a:cs typeface="Aldhabi" panose="01000000000000000000" pitchFamily="2" charset="-78"/>
              </a:rPr>
              <a:t>DAX’s Measures</a:t>
            </a:r>
          </a:p>
        </p:txBody>
      </p:sp>
    </p:spTree>
    <p:extLst>
      <p:ext uri="{BB962C8B-B14F-4D97-AF65-F5344CB8AC3E}">
        <p14:creationId xmlns:p14="http://schemas.microsoft.com/office/powerpoint/2010/main" val="2116037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618D2-8897-EE56-D839-86E8E6370EF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CBBF716-6285-A070-A7C0-7AF58699CDBE}"/>
              </a:ext>
            </a:extLst>
          </p:cNvPr>
          <p:cNvPicPr>
            <a:picLocks noGrp="1" noChangeAspect="1"/>
          </p:cNvPicPr>
          <p:nvPr>
            <p:ph idx="1"/>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8FC3A3EE-CF92-3C3A-D19B-03A47CB05495}"/>
              </a:ext>
            </a:extLst>
          </p:cNvPr>
          <p:cNvSpPr/>
          <p:nvPr/>
        </p:nvSpPr>
        <p:spPr>
          <a:xfrm>
            <a:off x="299468" y="281847"/>
            <a:ext cx="3603229" cy="68287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dirty="0">
                <a:solidFill>
                  <a:schemeClr val="tx1"/>
                </a:solidFill>
                <a:latin typeface="Aldhabi" panose="01000000000000000000" pitchFamily="2" charset="-78"/>
                <a:cs typeface="Aldhabi" panose="01000000000000000000" pitchFamily="2" charset="-78"/>
              </a:rPr>
              <a:t>Dashboard Design</a:t>
            </a:r>
          </a:p>
        </p:txBody>
      </p:sp>
      <p:sp>
        <p:nvSpPr>
          <p:cNvPr id="3" name="TextBox 2">
            <a:extLst>
              <a:ext uri="{FF2B5EF4-FFF2-40B4-BE49-F238E27FC236}">
                <a16:creationId xmlns:a16="http://schemas.microsoft.com/office/drawing/2014/main" id="{249BE1F1-B003-6A7B-9FA9-04F102B3A93F}"/>
              </a:ext>
            </a:extLst>
          </p:cNvPr>
          <p:cNvSpPr txBox="1"/>
          <p:nvPr/>
        </p:nvSpPr>
        <p:spPr>
          <a:xfrm>
            <a:off x="772998" y="1142865"/>
            <a:ext cx="10878531" cy="5324535"/>
          </a:xfrm>
          <a:prstGeom prst="rect">
            <a:avLst/>
          </a:prstGeom>
          <a:noFill/>
        </p:spPr>
        <p:txBody>
          <a:bodyPr wrap="square" rtlCol="0">
            <a:spAutoFit/>
          </a:bodyPr>
          <a:lstStyle/>
          <a:p>
            <a:pPr algn="just"/>
            <a:r>
              <a:rPr lang="en-US" sz="2800" b="1" dirty="0">
                <a:latin typeface="Arabic Typesetting" panose="03020402040406030203" pitchFamily="66" charset="-78"/>
                <a:cs typeface="Arabic Typesetting" panose="03020402040406030203" pitchFamily="66" charset="-78"/>
              </a:rPr>
              <a:t>“In designing the dashboard, we followed three key principles:</a:t>
            </a:r>
          </a:p>
          <a:p>
            <a:pPr marL="358775" lvl="1" indent="-354013" algn="just">
              <a:buFont typeface="Wingdings" panose="05000000000000000000" pitchFamily="2" charset="2"/>
              <a:buChar char="q"/>
            </a:pPr>
            <a:r>
              <a:rPr lang="en-US" sz="2400" b="1" u="sng" dirty="0">
                <a:latin typeface="Arabic Typesetting" panose="03020402040406030203" pitchFamily="66" charset="-78"/>
                <a:cs typeface="Arabic Typesetting" panose="03020402040406030203" pitchFamily="66" charset="-78"/>
              </a:rPr>
              <a:t>Simplicity:</a:t>
            </a:r>
          </a:p>
          <a:p>
            <a:pPr marL="263525" algn="just"/>
            <a:r>
              <a:rPr lang="en-US" sz="2400" b="1" dirty="0">
                <a:latin typeface="Arabic Typesetting" panose="03020402040406030203" pitchFamily="66" charset="-78"/>
                <a:cs typeface="Arabic Typesetting" panose="03020402040406030203" pitchFamily="66" charset="-78"/>
              </a:rPr>
              <a:t>We structured each page clearly and logically. Each tab focuses on a specific area: an overview, sales details, product performance, and sales reps' KPIs.</a:t>
            </a:r>
          </a:p>
          <a:p>
            <a:pPr marL="342900" indent="-342900" algn="just">
              <a:buFont typeface="Wingdings" panose="05000000000000000000" pitchFamily="2" charset="2"/>
              <a:buChar char="q"/>
            </a:pPr>
            <a:r>
              <a:rPr lang="en-US" sz="2400" b="1" u="sng" dirty="0">
                <a:latin typeface="Arabic Typesetting" panose="03020402040406030203" pitchFamily="66" charset="-78"/>
                <a:cs typeface="Arabic Typesetting" panose="03020402040406030203" pitchFamily="66" charset="-78"/>
              </a:rPr>
              <a:t>Color Scheme:</a:t>
            </a:r>
          </a:p>
          <a:p>
            <a:pPr marL="263525" algn="just"/>
            <a:r>
              <a:rPr lang="en-US" sz="2400" b="1" dirty="0">
                <a:latin typeface="Arabic Typesetting" panose="03020402040406030203" pitchFamily="66" charset="-78"/>
                <a:cs typeface="Arabic Typesetting" panose="03020402040406030203" pitchFamily="66" charset="-78"/>
              </a:rPr>
              <a:t>We used shades of red and burgundy for visual appeal and to highlight key elements. For the data visuals themselves, we used gold and beige tones to ensure readability and soft contrast.</a:t>
            </a:r>
          </a:p>
          <a:p>
            <a:pPr marL="342900" indent="-342900" algn="just">
              <a:buFont typeface="Wingdings" panose="05000000000000000000" pitchFamily="2" charset="2"/>
              <a:buChar char="q"/>
            </a:pPr>
            <a:r>
              <a:rPr lang="en-US" sz="2400" b="1" u="sng" dirty="0">
                <a:latin typeface="Arabic Typesetting" panose="03020402040406030203" pitchFamily="66" charset="-78"/>
                <a:cs typeface="Arabic Typesetting" panose="03020402040406030203" pitchFamily="66" charset="-78"/>
              </a:rPr>
              <a:t>Visual Hierarchy:</a:t>
            </a:r>
          </a:p>
          <a:p>
            <a:pPr marL="263525" algn="just"/>
            <a:r>
              <a:rPr lang="en-US" sz="2400" b="1" dirty="0">
                <a:latin typeface="Arabic Typesetting" panose="03020402040406030203" pitchFamily="66" charset="-78"/>
                <a:cs typeface="Arabic Typesetting" panose="03020402040406030203" pitchFamily="66" charset="-78"/>
              </a:rPr>
              <a:t>We placed key KPIs at the top of the page – like total customers, orders, and sales volume – followed by charts and detailed visuals in the middle and right, with navigation buttons on the left.</a:t>
            </a:r>
          </a:p>
          <a:p>
            <a:pPr marL="342900" indent="-342900" algn="just">
              <a:buFont typeface="Wingdings" panose="05000000000000000000" pitchFamily="2" charset="2"/>
              <a:buChar char="Ø"/>
            </a:pPr>
            <a:r>
              <a:rPr lang="en-US" sz="2400" b="1" u="sng" dirty="0">
                <a:latin typeface="Arabic Typesetting" panose="03020402040406030203" pitchFamily="66" charset="-78"/>
                <a:cs typeface="Arabic Typesetting" panose="03020402040406030203" pitchFamily="66" charset="-78"/>
              </a:rPr>
              <a:t>Here are some examples:</a:t>
            </a:r>
          </a:p>
          <a:p>
            <a:pPr marL="263525" algn="just"/>
            <a:r>
              <a:rPr lang="en-US" sz="2400" b="1" dirty="0">
                <a:latin typeface="Arabic Typesetting" panose="03020402040406030203" pitchFamily="66" charset="-78"/>
                <a:cs typeface="Arabic Typesetting" panose="03020402040406030203" pitchFamily="66" charset="-78"/>
              </a:rPr>
              <a:t>On the Overview page, we included high-level insights like top-performing cities, quarterly sales, and breakdowns by sector and category.</a:t>
            </a:r>
          </a:p>
          <a:p>
            <a:pPr marL="263525" algn="just"/>
            <a:r>
              <a:rPr lang="en-US" sz="2400" b="1" dirty="0">
                <a:latin typeface="Arabic Typesetting" panose="03020402040406030203" pitchFamily="66" charset="-78"/>
                <a:cs typeface="Arabic Typesetting" panose="03020402040406030203" pitchFamily="66" charset="-78"/>
              </a:rPr>
              <a:t>The Sales Details page shows customer names, sales by region, and customer types – allowing for more targeted analysis.”</a:t>
            </a:r>
          </a:p>
        </p:txBody>
      </p:sp>
    </p:spTree>
    <p:extLst>
      <p:ext uri="{BB962C8B-B14F-4D97-AF65-F5344CB8AC3E}">
        <p14:creationId xmlns:p14="http://schemas.microsoft.com/office/powerpoint/2010/main" val="1443115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618D2-8897-EE56-D839-86E8E6370EF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CBBF716-6285-A070-A7C0-7AF58699CDBE}"/>
              </a:ext>
            </a:extLst>
          </p:cNvPr>
          <p:cNvPicPr>
            <a:picLocks noGrp="1" noChangeAspect="1"/>
          </p:cNvPicPr>
          <p:nvPr>
            <p:ph idx="1"/>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8FC3A3EE-CF92-3C3A-D19B-03A47CB05495}"/>
              </a:ext>
            </a:extLst>
          </p:cNvPr>
          <p:cNvSpPr/>
          <p:nvPr/>
        </p:nvSpPr>
        <p:spPr>
          <a:xfrm>
            <a:off x="351650" y="328019"/>
            <a:ext cx="4182643" cy="68287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dirty="0">
                <a:solidFill>
                  <a:schemeClr val="tx1"/>
                </a:solidFill>
                <a:latin typeface="Aldhabi" panose="01000000000000000000" pitchFamily="2" charset="-78"/>
                <a:cs typeface="Aldhabi" panose="01000000000000000000" pitchFamily="2" charset="-78"/>
              </a:rPr>
              <a:t>Interactivity &amp; Filters</a:t>
            </a:r>
          </a:p>
        </p:txBody>
      </p:sp>
      <p:sp>
        <p:nvSpPr>
          <p:cNvPr id="3" name="TextBox 2">
            <a:extLst>
              <a:ext uri="{FF2B5EF4-FFF2-40B4-BE49-F238E27FC236}">
                <a16:creationId xmlns:a16="http://schemas.microsoft.com/office/drawing/2014/main" id="{249BE1F1-B003-6A7B-9FA9-04F102B3A93F}"/>
              </a:ext>
            </a:extLst>
          </p:cNvPr>
          <p:cNvSpPr txBox="1"/>
          <p:nvPr/>
        </p:nvSpPr>
        <p:spPr>
          <a:xfrm>
            <a:off x="1166666" y="1378536"/>
            <a:ext cx="10597438" cy="4933658"/>
          </a:xfrm>
          <a:prstGeom prst="rect">
            <a:avLst/>
          </a:prstGeom>
          <a:noFill/>
        </p:spPr>
        <p:txBody>
          <a:bodyPr wrap="square" rtlCol="0">
            <a:spAutoFit/>
          </a:bodyPr>
          <a:lstStyle/>
          <a:p>
            <a:pPr algn="just">
              <a:lnSpc>
                <a:spcPct val="110000"/>
              </a:lnSpc>
            </a:pPr>
            <a:r>
              <a:rPr lang="en-US" sz="2800" b="1" dirty="0">
                <a:latin typeface="Arabic Typesetting" panose="03020402040406030203" pitchFamily="66" charset="-78"/>
                <a:cs typeface="Arabic Typesetting" panose="03020402040406030203" pitchFamily="66" charset="-78"/>
              </a:rPr>
              <a:t>“We added multiple interactive features to make the dashboard dynamic and user-friendly:</a:t>
            </a:r>
          </a:p>
          <a:p>
            <a:pPr marL="342900" indent="-342900" algn="just">
              <a:lnSpc>
                <a:spcPct val="110000"/>
              </a:lnSpc>
              <a:buFont typeface="Wingdings" panose="05000000000000000000" pitchFamily="2" charset="2"/>
              <a:buChar char="q"/>
            </a:pPr>
            <a:r>
              <a:rPr lang="en-US" sz="2600" b="1" u="sng" dirty="0">
                <a:latin typeface="Arabic Typesetting" panose="03020402040406030203" pitchFamily="66" charset="-78"/>
                <a:cs typeface="Arabic Typesetting" panose="03020402040406030203" pitchFamily="66" charset="-78"/>
              </a:rPr>
              <a:t>Slicers:</a:t>
            </a:r>
          </a:p>
          <a:p>
            <a:pPr marL="358775" algn="just">
              <a:lnSpc>
                <a:spcPct val="110000"/>
              </a:lnSpc>
            </a:pPr>
            <a:r>
              <a:rPr lang="en-US" sz="2600" b="1" dirty="0">
                <a:latin typeface="Arabic Typesetting" panose="03020402040406030203" pitchFamily="66" charset="-78"/>
                <a:cs typeface="Arabic Typesetting" panose="03020402040406030203" pitchFamily="66" charset="-78"/>
              </a:rPr>
              <a:t>Users can filter by month, subcategory, and sector with a single click – and all visuals adjust instantly.</a:t>
            </a:r>
          </a:p>
          <a:p>
            <a:pPr marL="342900" indent="-342900" algn="just">
              <a:lnSpc>
                <a:spcPct val="110000"/>
              </a:lnSpc>
              <a:buFont typeface="Wingdings" panose="05000000000000000000" pitchFamily="2" charset="2"/>
              <a:buChar char="q"/>
            </a:pPr>
            <a:r>
              <a:rPr lang="en-US" sz="2600" b="1" u="sng" dirty="0">
                <a:latin typeface="Arabic Typesetting" panose="03020402040406030203" pitchFamily="66" charset="-78"/>
                <a:cs typeface="Arabic Typesetting" panose="03020402040406030203" pitchFamily="66" charset="-78"/>
              </a:rPr>
              <a:t>Drill-through:</a:t>
            </a:r>
          </a:p>
          <a:p>
            <a:pPr marL="358775" algn="just">
              <a:lnSpc>
                <a:spcPct val="110000"/>
              </a:lnSpc>
            </a:pPr>
            <a:r>
              <a:rPr lang="en-US" sz="2600" b="1" dirty="0">
                <a:latin typeface="Arabic Typesetting" panose="03020402040406030203" pitchFamily="66" charset="-78"/>
                <a:cs typeface="Arabic Typesetting" panose="03020402040406030203" pitchFamily="66" charset="-78"/>
              </a:rPr>
              <a:t>By clicking on a specific data point – like a city or product – users are taken to a detailed page showing more granular information.</a:t>
            </a:r>
          </a:p>
          <a:p>
            <a:pPr marL="342900" indent="-342900" algn="just">
              <a:lnSpc>
                <a:spcPct val="110000"/>
              </a:lnSpc>
              <a:buFont typeface="Wingdings" panose="05000000000000000000" pitchFamily="2" charset="2"/>
              <a:buChar char="q"/>
            </a:pPr>
            <a:r>
              <a:rPr lang="en-US" sz="2600" b="1" u="sng" dirty="0">
                <a:latin typeface="Arabic Typesetting" panose="03020402040406030203" pitchFamily="66" charset="-78"/>
                <a:cs typeface="Arabic Typesetting" panose="03020402040406030203" pitchFamily="66" charset="-78"/>
              </a:rPr>
              <a:t>Custom Tooltips:</a:t>
            </a:r>
          </a:p>
          <a:p>
            <a:pPr marL="358775" algn="just">
              <a:lnSpc>
                <a:spcPct val="110000"/>
              </a:lnSpc>
            </a:pPr>
            <a:r>
              <a:rPr lang="en-US" sz="2600" b="1" dirty="0">
                <a:latin typeface="Arabic Typesetting" panose="03020402040406030203" pitchFamily="66" charset="-78"/>
                <a:cs typeface="Arabic Typesetting" panose="03020402040406030203" pitchFamily="66" charset="-78"/>
              </a:rPr>
              <a:t>When hovering over a chart (for example, on the map), a tooltip appears with extra context – allowing users to get more insights without cluttering the layout.”</a:t>
            </a:r>
          </a:p>
          <a:p>
            <a:pPr marL="358775" algn="just">
              <a:lnSpc>
                <a:spcPct val="110000"/>
              </a:lnSpc>
            </a:pPr>
            <a:r>
              <a:rPr lang="en-US" sz="2600" b="1" dirty="0">
                <a:latin typeface="Arabic Typesetting" panose="03020402040406030203" pitchFamily="66" charset="-78"/>
                <a:cs typeface="Arabic Typesetting" panose="03020402040406030203" pitchFamily="66" charset="-78"/>
              </a:rPr>
              <a:t>“Navigation between pages is done using the left-hand tab panel, and users can explore the reports in real time – which makes data analysis faster, smoother, and more intuitive.”</a:t>
            </a:r>
          </a:p>
        </p:txBody>
      </p:sp>
    </p:spTree>
    <p:extLst>
      <p:ext uri="{BB962C8B-B14F-4D97-AF65-F5344CB8AC3E}">
        <p14:creationId xmlns:p14="http://schemas.microsoft.com/office/powerpoint/2010/main" val="2548491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2B77CA1-7E9B-42E5-91F1-E14A8CE917D9}"/>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726" y="9425"/>
            <a:ext cx="12192000" cy="6858000"/>
          </a:xfrm>
          <a:prstGeom prst="rect">
            <a:avLst/>
          </a:prstGeom>
        </p:spPr>
      </p:pic>
      <p:sp>
        <p:nvSpPr>
          <p:cNvPr id="10" name="Rectangle: Rounded Corners 1">
            <a:extLst>
              <a:ext uri="{FF2B5EF4-FFF2-40B4-BE49-F238E27FC236}">
                <a16:creationId xmlns:a16="http://schemas.microsoft.com/office/drawing/2014/main" id="{8FC3A3EE-CF92-3C3A-D19B-03A47CB05495}"/>
              </a:ext>
            </a:extLst>
          </p:cNvPr>
          <p:cNvSpPr/>
          <p:nvPr/>
        </p:nvSpPr>
        <p:spPr>
          <a:xfrm>
            <a:off x="2819686" y="481928"/>
            <a:ext cx="5268512" cy="83075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70000"/>
              </a:lnSpc>
            </a:pPr>
            <a:r>
              <a:rPr lang="en-US" sz="5400" dirty="0">
                <a:solidFill>
                  <a:schemeClr val="tx1"/>
                </a:solidFill>
                <a:latin typeface="Aldhabi" panose="01000000000000000000" pitchFamily="2" charset="-78"/>
                <a:cs typeface="Aldhabi" panose="01000000000000000000" pitchFamily="2" charset="-78"/>
              </a:rPr>
              <a:t>Visuals, Charts, and Graphs </a:t>
            </a:r>
          </a:p>
        </p:txBody>
      </p:sp>
      <p:pic>
        <p:nvPicPr>
          <p:cNvPr id="3" name="Picture 2">
            <a:extLst>
              <a:ext uri="{FF2B5EF4-FFF2-40B4-BE49-F238E27FC236}">
                <a16:creationId xmlns:a16="http://schemas.microsoft.com/office/drawing/2014/main" id="{E246C153-F96D-45B5-9895-2EAFB6A4DDAF}"/>
              </a:ext>
            </a:extLst>
          </p:cNvPr>
          <p:cNvPicPr>
            <a:picLocks noChangeAspect="1"/>
          </p:cNvPicPr>
          <p:nvPr/>
        </p:nvPicPr>
        <p:blipFill rotWithShape="1">
          <a:blip r:embed="rId3">
            <a:extLst>
              <a:ext uri="{28A0092B-C50C-407E-A947-70E740481C1C}">
                <a14:useLocalDpi xmlns:a14="http://schemas.microsoft.com/office/drawing/2010/main" val="0"/>
              </a:ext>
            </a:extLst>
          </a:blip>
          <a:srcRect l="1060" r="671" b="50194"/>
          <a:stretch/>
        </p:blipFill>
        <p:spPr>
          <a:xfrm>
            <a:off x="1055806" y="1800524"/>
            <a:ext cx="2394408" cy="1941921"/>
          </a:xfrm>
          <a:prstGeom prst="roundRect">
            <a:avLst>
              <a:gd name="adj" fmla="val 8594"/>
            </a:avLst>
          </a:prstGeom>
          <a:solidFill>
            <a:srgbClr val="FFFFFF">
              <a:shade val="85000"/>
            </a:srgbClr>
          </a:solidFill>
          <a:ln>
            <a:noFill/>
          </a:ln>
          <a:effectLst/>
        </p:spPr>
      </p:pic>
      <p:pic>
        <p:nvPicPr>
          <p:cNvPr id="6" name="Picture 5">
            <a:extLst>
              <a:ext uri="{FF2B5EF4-FFF2-40B4-BE49-F238E27FC236}">
                <a16:creationId xmlns:a16="http://schemas.microsoft.com/office/drawing/2014/main" id="{5A9DB797-8E48-4C0C-9622-586C95F0A4DA}"/>
              </a:ext>
            </a:extLst>
          </p:cNvPr>
          <p:cNvPicPr>
            <a:picLocks noChangeAspect="1"/>
          </p:cNvPicPr>
          <p:nvPr/>
        </p:nvPicPr>
        <p:blipFill rotWithShape="1">
          <a:blip r:embed="rId3">
            <a:extLst>
              <a:ext uri="{28A0092B-C50C-407E-A947-70E740481C1C}">
                <a14:useLocalDpi xmlns:a14="http://schemas.microsoft.com/office/drawing/2010/main" val="0"/>
              </a:ext>
            </a:extLst>
          </a:blip>
          <a:srcRect t="51483"/>
          <a:stretch/>
        </p:blipFill>
        <p:spPr>
          <a:xfrm>
            <a:off x="1055806" y="4230284"/>
            <a:ext cx="2394408" cy="1941921"/>
          </a:xfrm>
          <a:prstGeom prst="roundRect">
            <a:avLst>
              <a:gd name="adj" fmla="val 8594"/>
            </a:avLst>
          </a:prstGeom>
          <a:solidFill>
            <a:srgbClr val="FFFFFF">
              <a:shade val="85000"/>
            </a:srgbClr>
          </a:solidFill>
          <a:ln>
            <a:noFill/>
          </a:ln>
          <a:effectLst/>
        </p:spPr>
      </p:pic>
      <p:pic>
        <p:nvPicPr>
          <p:cNvPr id="14" name="Picture 13">
            <a:extLst>
              <a:ext uri="{FF2B5EF4-FFF2-40B4-BE49-F238E27FC236}">
                <a16:creationId xmlns:a16="http://schemas.microsoft.com/office/drawing/2014/main" id="{94202548-0E70-4FEE-AC68-657B4C78A7C8}"/>
              </a:ext>
            </a:extLst>
          </p:cNvPr>
          <p:cNvPicPr>
            <a:picLocks noChangeAspect="1"/>
          </p:cNvPicPr>
          <p:nvPr/>
        </p:nvPicPr>
        <p:blipFill rotWithShape="1">
          <a:blip r:embed="rId4">
            <a:extLst>
              <a:ext uri="{28A0092B-C50C-407E-A947-70E740481C1C}">
                <a14:useLocalDpi xmlns:a14="http://schemas.microsoft.com/office/drawing/2010/main" val="0"/>
              </a:ext>
            </a:extLst>
          </a:blip>
          <a:srcRect t="618" b="861"/>
          <a:stretch/>
        </p:blipFill>
        <p:spPr>
          <a:xfrm>
            <a:off x="3804481" y="1800524"/>
            <a:ext cx="2962811" cy="4371681"/>
          </a:xfrm>
          <a:prstGeom prst="roundRect">
            <a:avLst>
              <a:gd name="adj" fmla="val 8594"/>
            </a:avLst>
          </a:prstGeom>
          <a:solidFill>
            <a:srgbClr val="FFFFFF">
              <a:shade val="85000"/>
            </a:srgbClr>
          </a:solidFill>
          <a:ln>
            <a:noFill/>
          </a:ln>
          <a:effectLst/>
        </p:spPr>
      </p:pic>
      <p:pic>
        <p:nvPicPr>
          <p:cNvPr id="20" name="Picture 19">
            <a:extLst>
              <a:ext uri="{FF2B5EF4-FFF2-40B4-BE49-F238E27FC236}">
                <a16:creationId xmlns:a16="http://schemas.microsoft.com/office/drawing/2014/main" id="{88E1CB1C-5134-4A97-A5FB-87B5A79FB347}"/>
              </a:ext>
            </a:extLst>
          </p:cNvPr>
          <p:cNvPicPr>
            <a:picLocks noChangeAspect="1"/>
          </p:cNvPicPr>
          <p:nvPr/>
        </p:nvPicPr>
        <p:blipFill rotWithShape="1">
          <a:blip r:embed="rId5">
            <a:extLst>
              <a:ext uri="{28A0092B-C50C-407E-A947-70E740481C1C}">
                <a14:useLocalDpi xmlns:a14="http://schemas.microsoft.com/office/drawing/2010/main" val="0"/>
              </a:ext>
            </a:extLst>
          </a:blip>
          <a:srcRect t="1231" b="50886"/>
          <a:stretch/>
        </p:blipFill>
        <p:spPr>
          <a:xfrm>
            <a:off x="7124469" y="1800524"/>
            <a:ext cx="3949830" cy="1941921"/>
          </a:xfrm>
          <a:prstGeom prst="roundRect">
            <a:avLst>
              <a:gd name="adj" fmla="val 8594"/>
            </a:avLst>
          </a:prstGeom>
          <a:solidFill>
            <a:srgbClr val="FFFFFF">
              <a:shade val="85000"/>
            </a:srgbClr>
          </a:solidFill>
          <a:ln>
            <a:noFill/>
          </a:ln>
          <a:effectLst/>
        </p:spPr>
      </p:pic>
      <p:pic>
        <p:nvPicPr>
          <p:cNvPr id="21" name="Picture 20">
            <a:extLst>
              <a:ext uri="{FF2B5EF4-FFF2-40B4-BE49-F238E27FC236}">
                <a16:creationId xmlns:a16="http://schemas.microsoft.com/office/drawing/2014/main" id="{7B6A73A3-EAB0-4031-AC47-197130AC3C4A}"/>
              </a:ext>
            </a:extLst>
          </p:cNvPr>
          <p:cNvPicPr>
            <a:picLocks noChangeAspect="1"/>
          </p:cNvPicPr>
          <p:nvPr/>
        </p:nvPicPr>
        <p:blipFill rotWithShape="1">
          <a:blip r:embed="rId5">
            <a:extLst>
              <a:ext uri="{28A0092B-C50C-407E-A947-70E740481C1C}">
                <a14:useLocalDpi xmlns:a14="http://schemas.microsoft.com/office/drawing/2010/main" val="0"/>
              </a:ext>
            </a:extLst>
          </a:blip>
          <a:srcRect l="1010" t="52442" r="1355"/>
          <a:stretch/>
        </p:blipFill>
        <p:spPr>
          <a:xfrm>
            <a:off x="7140413" y="4230284"/>
            <a:ext cx="3949830" cy="194192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262813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2B77CA1-7E9B-42E5-91F1-E14A8CE917D9}"/>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4B7EAEC6-6ABA-4317-933F-FAEC6FD0DDBF}"/>
              </a:ext>
            </a:extLst>
          </p:cNvPr>
          <p:cNvPicPr>
            <a:picLocks noChangeAspect="1"/>
          </p:cNvPicPr>
          <p:nvPr/>
        </p:nvPicPr>
        <p:blipFill rotWithShape="1">
          <a:blip r:embed="rId3">
            <a:extLst>
              <a:ext uri="{28A0092B-C50C-407E-A947-70E740481C1C}">
                <a14:useLocalDpi xmlns:a14="http://schemas.microsoft.com/office/drawing/2010/main" val="0"/>
              </a:ext>
            </a:extLst>
          </a:blip>
          <a:srcRect t="296" r="61431"/>
          <a:stretch/>
        </p:blipFill>
        <p:spPr>
          <a:xfrm>
            <a:off x="8179311" y="3863806"/>
            <a:ext cx="2394409" cy="1941921"/>
          </a:xfrm>
          <a:prstGeom prst="roundRect">
            <a:avLst>
              <a:gd name="adj" fmla="val 8594"/>
            </a:avLst>
          </a:prstGeom>
          <a:solidFill>
            <a:srgbClr val="FFFFFF">
              <a:shade val="85000"/>
            </a:srgbClr>
          </a:solidFill>
          <a:ln>
            <a:noFill/>
          </a:ln>
          <a:effectLst/>
        </p:spPr>
      </p:pic>
      <p:pic>
        <p:nvPicPr>
          <p:cNvPr id="7" name="Picture 6">
            <a:extLst>
              <a:ext uri="{FF2B5EF4-FFF2-40B4-BE49-F238E27FC236}">
                <a16:creationId xmlns:a16="http://schemas.microsoft.com/office/drawing/2014/main" id="{4E2D9F0A-4AB2-4E2F-83C9-FCC7955A1856}"/>
              </a:ext>
            </a:extLst>
          </p:cNvPr>
          <p:cNvPicPr>
            <a:picLocks noChangeAspect="1"/>
          </p:cNvPicPr>
          <p:nvPr/>
        </p:nvPicPr>
        <p:blipFill rotWithShape="1">
          <a:blip r:embed="rId3">
            <a:extLst>
              <a:ext uri="{28A0092B-C50C-407E-A947-70E740481C1C}">
                <a14:useLocalDpi xmlns:a14="http://schemas.microsoft.com/office/drawing/2010/main" val="0"/>
              </a:ext>
            </a:extLst>
          </a:blip>
          <a:srcRect l="39458"/>
          <a:stretch/>
        </p:blipFill>
        <p:spPr>
          <a:xfrm>
            <a:off x="4155646" y="509036"/>
            <a:ext cx="3478491" cy="1941921"/>
          </a:xfrm>
          <a:prstGeom prst="roundRect">
            <a:avLst>
              <a:gd name="adj" fmla="val 8594"/>
            </a:avLst>
          </a:prstGeom>
          <a:solidFill>
            <a:srgbClr val="FFFFFF">
              <a:shade val="85000"/>
            </a:srgbClr>
          </a:solidFill>
          <a:ln>
            <a:noFill/>
          </a:ln>
          <a:effectLst/>
        </p:spPr>
      </p:pic>
      <p:pic>
        <p:nvPicPr>
          <p:cNvPr id="10" name="Picture 9">
            <a:extLst>
              <a:ext uri="{FF2B5EF4-FFF2-40B4-BE49-F238E27FC236}">
                <a16:creationId xmlns:a16="http://schemas.microsoft.com/office/drawing/2014/main" id="{2B36078B-BE56-4327-A2DE-D97F1B825692}"/>
              </a:ext>
            </a:extLst>
          </p:cNvPr>
          <p:cNvPicPr>
            <a:picLocks noChangeAspect="1"/>
          </p:cNvPicPr>
          <p:nvPr/>
        </p:nvPicPr>
        <p:blipFill rotWithShape="1">
          <a:blip r:embed="rId4">
            <a:extLst>
              <a:ext uri="{28A0092B-C50C-407E-A947-70E740481C1C}">
                <a14:useLocalDpi xmlns:a14="http://schemas.microsoft.com/office/drawing/2010/main" val="0"/>
              </a:ext>
            </a:extLst>
          </a:blip>
          <a:srcRect r="60644"/>
          <a:stretch/>
        </p:blipFill>
        <p:spPr>
          <a:xfrm>
            <a:off x="4155646" y="4513088"/>
            <a:ext cx="3478491" cy="1941921"/>
          </a:xfrm>
          <a:prstGeom prst="roundRect">
            <a:avLst>
              <a:gd name="adj" fmla="val 8594"/>
            </a:avLst>
          </a:prstGeom>
          <a:solidFill>
            <a:srgbClr val="FFFFFF">
              <a:shade val="85000"/>
            </a:srgbClr>
          </a:solidFill>
          <a:ln>
            <a:noFill/>
          </a:ln>
          <a:effectLst/>
        </p:spPr>
      </p:pic>
      <p:pic>
        <p:nvPicPr>
          <p:cNvPr id="12" name="Picture 11">
            <a:extLst>
              <a:ext uri="{FF2B5EF4-FFF2-40B4-BE49-F238E27FC236}">
                <a16:creationId xmlns:a16="http://schemas.microsoft.com/office/drawing/2014/main" id="{84B9E877-2690-4ABA-9DF8-F088C43287AD}"/>
              </a:ext>
            </a:extLst>
          </p:cNvPr>
          <p:cNvPicPr>
            <a:picLocks noChangeAspect="1"/>
          </p:cNvPicPr>
          <p:nvPr/>
        </p:nvPicPr>
        <p:blipFill rotWithShape="1">
          <a:blip r:embed="rId4">
            <a:extLst>
              <a:ext uri="{28A0092B-C50C-407E-A947-70E740481C1C}">
                <a14:useLocalDpi xmlns:a14="http://schemas.microsoft.com/office/drawing/2010/main" val="0"/>
              </a:ext>
            </a:extLst>
          </a:blip>
          <a:srcRect l="69665"/>
          <a:stretch/>
        </p:blipFill>
        <p:spPr>
          <a:xfrm>
            <a:off x="8179312" y="1225476"/>
            <a:ext cx="2394409" cy="1941921"/>
          </a:xfrm>
          <a:prstGeom prst="roundRect">
            <a:avLst>
              <a:gd name="adj" fmla="val 8594"/>
            </a:avLst>
          </a:prstGeom>
          <a:solidFill>
            <a:srgbClr val="FFFFFF">
              <a:shade val="85000"/>
            </a:srgbClr>
          </a:solidFill>
          <a:ln>
            <a:noFill/>
          </a:ln>
          <a:effectLst/>
        </p:spPr>
      </p:pic>
      <p:pic>
        <p:nvPicPr>
          <p:cNvPr id="18" name="Picture 17">
            <a:extLst>
              <a:ext uri="{FF2B5EF4-FFF2-40B4-BE49-F238E27FC236}">
                <a16:creationId xmlns:a16="http://schemas.microsoft.com/office/drawing/2014/main" id="{DCB9E93B-812A-49D8-89B6-0547C67BA971}"/>
              </a:ext>
            </a:extLst>
          </p:cNvPr>
          <p:cNvPicPr>
            <a:picLocks noChangeAspect="1"/>
          </p:cNvPicPr>
          <p:nvPr/>
        </p:nvPicPr>
        <p:blipFill rotWithShape="1">
          <a:blip r:embed="rId5">
            <a:extLst>
              <a:ext uri="{28A0092B-C50C-407E-A947-70E740481C1C}">
                <a14:useLocalDpi xmlns:a14="http://schemas.microsoft.com/office/drawing/2010/main" val="0"/>
              </a:ext>
            </a:extLst>
          </a:blip>
          <a:srcRect l="1208" t="376" r="32760" b="51818"/>
          <a:stretch/>
        </p:blipFill>
        <p:spPr>
          <a:xfrm>
            <a:off x="1234917" y="1225476"/>
            <a:ext cx="2394409" cy="1941921"/>
          </a:xfrm>
          <a:prstGeom prst="roundRect">
            <a:avLst>
              <a:gd name="adj" fmla="val 8594"/>
            </a:avLst>
          </a:prstGeom>
          <a:solidFill>
            <a:srgbClr val="FFFFFF">
              <a:shade val="85000"/>
            </a:srgbClr>
          </a:solidFill>
          <a:ln>
            <a:noFill/>
          </a:ln>
          <a:effectLst/>
        </p:spPr>
      </p:pic>
      <p:pic>
        <p:nvPicPr>
          <p:cNvPr id="21" name="Picture 20">
            <a:extLst>
              <a:ext uri="{FF2B5EF4-FFF2-40B4-BE49-F238E27FC236}">
                <a16:creationId xmlns:a16="http://schemas.microsoft.com/office/drawing/2014/main" id="{E89FA5D6-D62B-4822-9093-74B66CF76640}"/>
              </a:ext>
            </a:extLst>
          </p:cNvPr>
          <p:cNvPicPr>
            <a:picLocks noChangeAspect="1"/>
          </p:cNvPicPr>
          <p:nvPr/>
        </p:nvPicPr>
        <p:blipFill rotWithShape="1">
          <a:blip r:embed="rId5">
            <a:extLst>
              <a:ext uri="{28A0092B-C50C-407E-A947-70E740481C1C}">
                <a14:useLocalDpi xmlns:a14="http://schemas.microsoft.com/office/drawing/2010/main" val="0"/>
              </a:ext>
            </a:extLst>
          </a:blip>
          <a:srcRect l="1128" t="50000" r="542"/>
          <a:stretch/>
        </p:blipFill>
        <p:spPr>
          <a:xfrm>
            <a:off x="1234917" y="3863807"/>
            <a:ext cx="2394409" cy="1941921"/>
          </a:xfrm>
          <a:prstGeom prst="roundRect">
            <a:avLst>
              <a:gd name="adj" fmla="val 8594"/>
            </a:avLst>
          </a:prstGeom>
          <a:solidFill>
            <a:srgbClr val="FFFFFF">
              <a:shade val="85000"/>
            </a:srgbClr>
          </a:solidFill>
          <a:ln>
            <a:noFill/>
          </a:ln>
          <a:effectLst/>
        </p:spPr>
      </p:pic>
      <p:sp>
        <p:nvSpPr>
          <p:cNvPr id="22" name="Rectangle: Rounded Corners 1">
            <a:extLst>
              <a:ext uri="{FF2B5EF4-FFF2-40B4-BE49-F238E27FC236}">
                <a16:creationId xmlns:a16="http://schemas.microsoft.com/office/drawing/2014/main" id="{31D7DDA9-77D2-4032-B463-B420FEE9A51A}"/>
              </a:ext>
            </a:extLst>
          </p:cNvPr>
          <p:cNvSpPr/>
          <p:nvPr/>
        </p:nvSpPr>
        <p:spPr>
          <a:xfrm>
            <a:off x="4155646" y="2872222"/>
            <a:ext cx="3459636" cy="122668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70000"/>
              </a:lnSpc>
            </a:pPr>
            <a:r>
              <a:rPr lang="en-US" sz="4800" dirty="0">
                <a:solidFill>
                  <a:schemeClr val="tx1"/>
                </a:solidFill>
                <a:latin typeface="Aldhabi" panose="01000000000000000000" pitchFamily="2" charset="-78"/>
                <a:cs typeface="Aldhabi" panose="01000000000000000000" pitchFamily="2" charset="-78"/>
              </a:rPr>
              <a:t>Charts and Graphs </a:t>
            </a:r>
          </a:p>
        </p:txBody>
      </p:sp>
    </p:spTree>
    <p:extLst>
      <p:ext uri="{BB962C8B-B14F-4D97-AF65-F5344CB8AC3E}">
        <p14:creationId xmlns:p14="http://schemas.microsoft.com/office/powerpoint/2010/main" val="2973885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351395"/>
            <a:ext cx="12192000" cy="6405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4"/>
              <a:stretch>
                <a:fillRect/>
              </a:stretch>
            </p:blipFill>
            <p:spPr>
              <a:xfrm>
                <a:off x="721012" y="1170879"/>
                <a:ext cx="10749976" cy="5335725"/>
              </a:xfrm>
              <a:prstGeom prst="rect">
                <a:avLst/>
              </a:prstGeom>
            </p:spPr>
          </p:pic>
        </mc:Fallback>
      </mc:AlternateContent>
    </p:spTree>
    <p:extLst>
      <p:ext uri="{BB962C8B-B14F-4D97-AF65-F5344CB8AC3E}">
        <p14:creationId xmlns:p14="http://schemas.microsoft.com/office/powerpoint/2010/main" val="3211859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618D2-8897-EE56-D839-86E8E6370EF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CBBF716-6285-A070-A7C0-7AF58699CDBE}"/>
              </a:ext>
            </a:extLst>
          </p:cNvPr>
          <p:cNvPicPr>
            <a:picLocks noGrp="1" noChangeAspect="1"/>
          </p:cNvPicPr>
          <p:nvPr>
            <p:ph idx="1"/>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8FC3A3EE-CF92-3C3A-D19B-03A47CB05495}"/>
              </a:ext>
            </a:extLst>
          </p:cNvPr>
          <p:cNvSpPr/>
          <p:nvPr/>
        </p:nvSpPr>
        <p:spPr>
          <a:xfrm>
            <a:off x="369456" y="186614"/>
            <a:ext cx="3607608" cy="68287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en-US" sz="5400" dirty="0">
                <a:solidFill>
                  <a:schemeClr val="tx1"/>
                </a:solidFill>
                <a:latin typeface="Aldhabi" panose="01000000000000000000" pitchFamily="2" charset="-78"/>
                <a:cs typeface="Aldhabi" panose="01000000000000000000" pitchFamily="2" charset="-78"/>
              </a:rPr>
              <a:t>Insights</a:t>
            </a:r>
            <a:endParaRPr lang="en-US" sz="5400" dirty="0">
              <a:solidFill>
                <a:schemeClr val="tx1"/>
              </a:solidFill>
              <a:latin typeface="Aldhabi" panose="01000000000000000000" pitchFamily="2" charset="-78"/>
              <a:cs typeface="Aldhabi" panose="01000000000000000000" pitchFamily="2" charset="-78"/>
            </a:endParaRPr>
          </a:p>
        </p:txBody>
      </p:sp>
      <p:sp>
        <p:nvSpPr>
          <p:cNvPr id="3" name="TextBox 2">
            <a:extLst>
              <a:ext uri="{FF2B5EF4-FFF2-40B4-BE49-F238E27FC236}">
                <a16:creationId xmlns:a16="http://schemas.microsoft.com/office/drawing/2014/main" id="{249BE1F1-B003-6A7B-9FA9-04F102B3A93F}"/>
              </a:ext>
            </a:extLst>
          </p:cNvPr>
          <p:cNvSpPr txBox="1"/>
          <p:nvPr/>
        </p:nvSpPr>
        <p:spPr>
          <a:xfrm>
            <a:off x="743925" y="1056098"/>
            <a:ext cx="10890727" cy="5632311"/>
          </a:xfrm>
          <a:prstGeom prst="rect">
            <a:avLst/>
          </a:prstGeom>
          <a:noFill/>
        </p:spPr>
        <p:txBody>
          <a:bodyPr wrap="square" rtlCol="0">
            <a:spAutoFit/>
          </a:bodyPr>
          <a:lstStyle/>
          <a:p>
            <a:pPr algn="just"/>
            <a:r>
              <a:rPr lang="en-US" sz="2400" b="1" dirty="0">
                <a:latin typeface="Arabic Typesetting" panose="03020402040406030203" pitchFamily="66" charset="-78"/>
                <a:cs typeface="Arabic Typesetting" panose="03020402040406030203" pitchFamily="66" charset="-78"/>
              </a:rPr>
              <a:t>After analyzing the data using our dashboard, we uncovered several important insights that can guide strategic decisions:</a:t>
            </a:r>
          </a:p>
          <a:p>
            <a:pPr marL="342900" indent="-342900" algn="just">
              <a:buFont typeface="Wingdings" panose="05000000000000000000" pitchFamily="2" charset="2"/>
              <a:buChar char="v"/>
            </a:pPr>
            <a:r>
              <a:rPr lang="en-US" sz="2400" b="1" u="sng" dirty="0">
                <a:latin typeface="Arabic Typesetting" panose="03020402040406030203" pitchFamily="66" charset="-78"/>
                <a:cs typeface="Arabic Typesetting" panose="03020402040406030203" pitchFamily="66" charset="-78"/>
              </a:rPr>
              <a:t>Top-Performing Products:</a:t>
            </a:r>
          </a:p>
          <a:p>
            <a:pPr algn="just"/>
            <a:r>
              <a:rPr lang="en-US" sz="2400" b="1" dirty="0">
                <a:latin typeface="Arabic Typesetting" panose="03020402040406030203" pitchFamily="66" charset="-78"/>
                <a:cs typeface="Arabic Typesetting" panose="03020402040406030203" pitchFamily="66" charset="-78"/>
              </a:rPr>
              <a:t>Certain products – like [Canaon printers] and [Electric Punch] – consistently generated the highest sales across most sectors and regions.</a:t>
            </a:r>
          </a:p>
          <a:p>
            <a:pPr marL="342900" indent="-342900" algn="just">
              <a:buFont typeface="Wingdings" panose="05000000000000000000" pitchFamily="2" charset="2"/>
              <a:buChar char="v"/>
            </a:pPr>
            <a:r>
              <a:rPr lang="en-US" sz="2400" b="1" u="sng" dirty="0">
                <a:latin typeface="Arabic Typesetting" panose="03020402040406030203" pitchFamily="66" charset="-78"/>
                <a:cs typeface="Arabic Typesetting" panose="03020402040406030203" pitchFamily="66" charset="-78"/>
              </a:rPr>
              <a:t>Weak &amp; Strong Branch Performance:</a:t>
            </a:r>
          </a:p>
          <a:p>
            <a:pPr algn="just"/>
            <a:r>
              <a:rPr lang="en-US" sz="2400" b="1" dirty="0">
                <a:latin typeface="Arabic Typesetting" panose="03020402040406030203" pitchFamily="66" charset="-78"/>
                <a:cs typeface="Arabic Typesetting" panose="03020402040406030203" pitchFamily="66" charset="-78"/>
              </a:rPr>
              <a:t>Some branches – particularly in [New York City] and [Los Angeles] – recorded significantly higher sales and more orders.</a:t>
            </a:r>
          </a:p>
          <a:p>
            <a:pPr algn="just"/>
            <a:r>
              <a:rPr lang="en-US" sz="2400" b="1" dirty="0">
                <a:latin typeface="Arabic Typesetting" panose="03020402040406030203" pitchFamily="66" charset="-78"/>
                <a:cs typeface="Arabic Typesetting" panose="03020402040406030203" pitchFamily="66" charset="-78"/>
              </a:rPr>
              <a:t>Some branches – particularly in [Elyria] and [Abilene] – had noticeably lower sales and fewer orders, even in high-demand periods.</a:t>
            </a:r>
          </a:p>
          <a:p>
            <a:pPr marL="342900" indent="-342900" algn="just">
              <a:buFont typeface="Wingdings" panose="05000000000000000000" pitchFamily="2" charset="2"/>
              <a:buChar char="v"/>
            </a:pPr>
            <a:r>
              <a:rPr lang="en-US" sz="2400" b="1" u="sng" dirty="0">
                <a:latin typeface="Arabic Typesetting" panose="03020402040406030203" pitchFamily="66" charset="-78"/>
                <a:cs typeface="Arabic Typesetting" panose="03020402040406030203" pitchFamily="66" charset="-78"/>
              </a:rPr>
              <a:t>Customer Type Impact:</a:t>
            </a:r>
          </a:p>
          <a:p>
            <a:pPr algn="just"/>
            <a:r>
              <a:rPr lang="en-US" sz="2400" b="1" dirty="0">
                <a:latin typeface="Arabic Typesetting" panose="03020402040406030203" pitchFamily="66" charset="-78"/>
                <a:cs typeface="Arabic Typesetting" panose="03020402040406030203" pitchFamily="66" charset="-78"/>
              </a:rPr>
              <a:t>B2C customers represented a larger volume of orders, higher revenue per transaction, but </a:t>
            </a:r>
            <a:r>
              <a:rPr lang="en-US" sz="2400" b="1">
                <a:latin typeface="Arabic Typesetting" panose="03020402040406030203" pitchFamily="66" charset="-78"/>
                <a:cs typeface="Arabic Typesetting" panose="03020402040406030203" pitchFamily="66" charset="-78"/>
              </a:rPr>
              <a:t>the B2B </a:t>
            </a:r>
            <a:r>
              <a:rPr lang="en-US" sz="2400" b="1" dirty="0">
                <a:latin typeface="Arabic Typesetting" panose="03020402040406030203" pitchFamily="66" charset="-78"/>
                <a:cs typeface="Arabic Typesetting" panose="03020402040406030203" pitchFamily="66" charset="-78"/>
              </a:rPr>
              <a:t>segment showed lower volume of orders and revenue - a key point for revenue strategy.</a:t>
            </a:r>
          </a:p>
          <a:p>
            <a:pPr marL="342900" indent="-342900" algn="just">
              <a:buFont typeface="Wingdings" panose="05000000000000000000" pitchFamily="2" charset="2"/>
              <a:buChar char="v"/>
            </a:pPr>
            <a:r>
              <a:rPr lang="en-US" sz="2400" b="1" u="sng" dirty="0">
                <a:latin typeface="Arabic Typesetting" panose="03020402040406030203" pitchFamily="66" charset="-78"/>
                <a:cs typeface="Arabic Typesetting" panose="03020402040406030203" pitchFamily="66" charset="-78"/>
              </a:rPr>
              <a:t>Seasonality Trends:</a:t>
            </a:r>
          </a:p>
          <a:p>
            <a:pPr algn="just"/>
            <a:r>
              <a:rPr lang="en-US" sz="2400" b="1" dirty="0">
                <a:latin typeface="Arabic Typesetting" panose="03020402040406030203" pitchFamily="66" charset="-78"/>
                <a:cs typeface="Arabic Typesetting" panose="03020402040406030203" pitchFamily="66" charset="-78"/>
              </a:rPr>
              <a:t>We observed strong sales spikes in [Q3 and Q4], while [Q1] showed a noticeable dip, Q3 sales are boosted by back-to-school shopping, while Q4 benefits from holiday spending like Black Friday and Christmas. In contrast, Q1 sees a dip due to post-holiday fatigue and slower consumer activity.</a:t>
            </a:r>
          </a:p>
        </p:txBody>
      </p:sp>
    </p:spTree>
    <p:extLst>
      <p:ext uri="{BB962C8B-B14F-4D97-AF65-F5344CB8AC3E}">
        <p14:creationId xmlns:p14="http://schemas.microsoft.com/office/powerpoint/2010/main" val="1205945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06E97-3815-0597-C4FA-37191EA6930C}"/>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AEB57E-171F-59E6-7460-5098C003DBAE}"/>
              </a:ext>
            </a:extLst>
          </p:cNvPr>
          <p:cNvPicPr>
            <a:picLocks noGrp="1" noChangeAspect="1"/>
          </p:cNvPicPr>
          <p:nvPr>
            <p:ph idx="1"/>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11">
            <a:extLst>
              <a:ext uri="{FF2B5EF4-FFF2-40B4-BE49-F238E27FC236}">
                <a16:creationId xmlns:a16="http://schemas.microsoft.com/office/drawing/2014/main" id="{DACD32D5-28B8-89F1-69FB-C0F47D7E3A21}"/>
              </a:ext>
            </a:extLst>
          </p:cNvPr>
          <p:cNvSpPr txBox="1"/>
          <p:nvPr/>
        </p:nvSpPr>
        <p:spPr>
          <a:xfrm>
            <a:off x="617600" y="1296029"/>
            <a:ext cx="10781920" cy="5632311"/>
          </a:xfrm>
          <a:prstGeom prst="rect">
            <a:avLst/>
          </a:prstGeom>
          <a:noFill/>
        </p:spPr>
        <p:txBody>
          <a:bodyPr wrap="square" rtlCol="0">
            <a:spAutoFit/>
          </a:bodyPr>
          <a:lstStyle>
            <a:defPPr>
              <a:defRPr lang="en-US"/>
            </a:defPPr>
            <a:lvl1pPr algn="just">
              <a:defRPr sz="2200"/>
            </a:lvl1pPr>
          </a:lstStyle>
          <a:p>
            <a:pPr marL="457200" indent="-457200">
              <a:buFont typeface="Wingdings" panose="05000000000000000000" pitchFamily="2" charset="2"/>
              <a:buChar char="v"/>
            </a:pPr>
            <a:r>
              <a:rPr lang="en-US" sz="2800" b="1" dirty="0">
                <a:latin typeface="Arabic Typesetting" panose="03020402040406030203" pitchFamily="66" charset="-78"/>
                <a:cs typeface="Arabic Typesetting" panose="03020402040406030203" pitchFamily="66" charset="-78"/>
              </a:rPr>
              <a:t>Technology</a:t>
            </a:r>
            <a:r>
              <a:rPr lang="en-US" sz="2800" dirty="0">
                <a:latin typeface="Arabic Typesetting" panose="03020402040406030203" pitchFamily="66" charset="-78"/>
                <a:cs typeface="Arabic Typesetting" panose="03020402040406030203" pitchFamily="66" charset="-78"/>
              </a:rPr>
              <a:t> leads 37% of total sales driven by high-demand in products like phones and Machines, </a:t>
            </a:r>
          </a:p>
          <a:p>
            <a:pPr marL="263525" indent="-263525"/>
            <a:r>
              <a:rPr lang="en-US" sz="2800" b="1" dirty="0">
                <a:latin typeface="Arabic Typesetting" panose="03020402040406030203" pitchFamily="66" charset="-78"/>
                <a:cs typeface="Arabic Typesetting" panose="03020402040406030203" pitchFamily="66" charset="-78"/>
              </a:rPr>
              <a:t>Furnitures</a:t>
            </a:r>
            <a:r>
              <a:rPr lang="en-US" sz="2800" dirty="0">
                <a:latin typeface="Arabic Typesetting" panose="03020402040406030203" pitchFamily="66" charset="-78"/>
                <a:cs typeface="Arabic Typesetting" panose="03020402040406030203" pitchFamily="66" charset="-78"/>
              </a:rPr>
              <a:t> leads 32% of total sales driven by high-demand in products like Chairs and Tables, </a:t>
            </a:r>
          </a:p>
          <a:p>
            <a:pPr marL="263525" indent="-263525"/>
            <a:r>
              <a:rPr lang="en-US" sz="2800" b="1" dirty="0">
                <a:latin typeface="Arabic Typesetting" panose="03020402040406030203" pitchFamily="66" charset="-78"/>
                <a:cs typeface="Arabic Typesetting" panose="03020402040406030203" pitchFamily="66" charset="-78"/>
              </a:rPr>
              <a:t>Office Supplies</a:t>
            </a:r>
            <a:r>
              <a:rPr lang="en-US" sz="2800" dirty="0">
                <a:latin typeface="Arabic Typesetting" panose="03020402040406030203" pitchFamily="66" charset="-78"/>
                <a:cs typeface="Arabic Typesetting" panose="03020402040406030203" pitchFamily="66" charset="-78"/>
              </a:rPr>
              <a:t> leads 31% of total sales driven by high-demand in products like Storage and Binders.</a:t>
            </a:r>
            <a:endParaRPr lang="en-US" sz="1600" dirty="0">
              <a:latin typeface="Arabic Typesetting" panose="03020402040406030203" pitchFamily="66" charset="-78"/>
              <a:cs typeface="Arabic Typesetting" panose="03020402040406030203" pitchFamily="66" charset="-78"/>
            </a:endParaRPr>
          </a:p>
          <a:p>
            <a:pPr marL="457200" indent="-457200">
              <a:buFont typeface="Wingdings" panose="05000000000000000000" pitchFamily="2" charset="2"/>
              <a:buChar char="v"/>
            </a:pPr>
            <a:r>
              <a:rPr lang="en-US" sz="2800" b="1" dirty="0">
                <a:latin typeface="Arabic Typesetting" panose="03020402040406030203" pitchFamily="66" charset="-78"/>
                <a:cs typeface="Arabic Typesetting" panose="03020402040406030203" pitchFamily="66" charset="-78"/>
              </a:rPr>
              <a:t>The West Region </a:t>
            </a:r>
            <a:r>
              <a:rPr lang="en-US" sz="2800" dirty="0">
                <a:latin typeface="Arabic Typesetting" panose="03020402040406030203" pitchFamily="66" charset="-78"/>
                <a:cs typeface="Arabic Typesetting" panose="03020402040406030203" pitchFamily="66" charset="-78"/>
              </a:rPr>
              <a:t>contributes about 31 % of total sales, while it contributes about 81% from B2B sales across all regions.</a:t>
            </a:r>
            <a:endParaRPr lang="en-US" sz="1200" dirty="0">
              <a:latin typeface="Arabic Typesetting" panose="03020402040406030203" pitchFamily="66" charset="-78"/>
              <a:cs typeface="Arabic Typesetting" panose="03020402040406030203" pitchFamily="66" charset="-78"/>
            </a:endParaRPr>
          </a:p>
          <a:p>
            <a:pPr marL="457200" indent="-457200">
              <a:buFont typeface="Wingdings" panose="05000000000000000000" pitchFamily="2" charset="2"/>
              <a:buChar char="v"/>
            </a:pPr>
            <a:r>
              <a:rPr lang="en-US" sz="2800" b="1" dirty="0">
                <a:latin typeface="Arabic Typesetting" panose="03020402040406030203" pitchFamily="66" charset="-78"/>
                <a:cs typeface="Arabic Typesetting" panose="03020402040406030203" pitchFamily="66" charset="-78"/>
              </a:rPr>
              <a:t>The</a:t>
            </a:r>
            <a:r>
              <a:rPr lang="en-US" sz="2800" dirty="0">
                <a:latin typeface="Arabic Typesetting" panose="03020402040406030203" pitchFamily="66" charset="-78"/>
                <a:cs typeface="Arabic Typesetting" panose="03020402040406030203" pitchFamily="66" charset="-78"/>
              </a:rPr>
              <a:t> </a:t>
            </a:r>
            <a:r>
              <a:rPr lang="en-US" sz="2800" b="1" dirty="0">
                <a:latin typeface="Arabic Typesetting" panose="03020402040406030203" pitchFamily="66" charset="-78"/>
                <a:cs typeface="Arabic Typesetting" panose="03020402040406030203" pitchFamily="66" charset="-78"/>
              </a:rPr>
              <a:t>South</a:t>
            </a:r>
            <a:r>
              <a:rPr lang="en-US" sz="2800" dirty="0">
                <a:latin typeface="Arabic Typesetting" panose="03020402040406030203" pitchFamily="66" charset="-78"/>
                <a:cs typeface="Arabic Typesetting" panose="03020402040406030203" pitchFamily="66" charset="-78"/>
              </a:rPr>
              <a:t> </a:t>
            </a:r>
            <a:r>
              <a:rPr lang="en-US" sz="2800" b="1" dirty="0">
                <a:latin typeface="Arabic Typesetting" panose="03020402040406030203" pitchFamily="66" charset="-78"/>
                <a:cs typeface="Arabic Typesetting" panose="03020402040406030203" pitchFamily="66" charset="-78"/>
              </a:rPr>
              <a:t>Region</a:t>
            </a:r>
            <a:r>
              <a:rPr lang="en-US" sz="2800" dirty="0">
                <a:latin typeface="Arabic Typesetting" panose="03020402040406030203" pitchFamily="66" charset="-78"/>
                <a:cs typeface="Arabic Typesetting" panose="03020402040406030203" pitchFamily="66" charset="-78"/>
              </a:rPr>
              <a:t> contributes about 17 % of total sales, while it contributes about 9% from B2B sales across all regions</a:t>
            </a:r>
            <a:endParaRPr lang="en-US" sz="1400" dirty="0">
              <a:latin typeface="Arabic Typesetting" panose="03020402040406030203" pitchFamily="66" charset="-78"/>
              <a:cs typeface="Arabic Typesetting" panose="03020402040406030203" pitchFamily="66" charset="-78"/>
            </a:endParaRPr>
          </a:p>
          <a:p>
            <a:pPr marL="457200" indent="-457200">
              <a:buFont typeface="Wingdings" panose="05000000000000000000" pitchFamily="2" charset="2"/>
              <a:buChar char="v"/>
            </a:pPr>
            <a:r>
              <a:rPr lang="en-US" sz="2800" b="1" dirty="0">
                <a:latin typeface="Arabic Typesetting" panose="03020402040406030203" pitchFamily="66" charset="-78"/>
                <a:cs typeface="Arabic Typesetting" panose="03020402040406030203" pitchFamily="66" charset="-78"/>
              </a:rPr>
              <a:t>Q4</a:t>
            </a:r>
            <a:r>
              <a:rPr lang="en-US" sz="2800" dirty="0">
                <a:latin typeface="Arabic Typesetting" panose="03020402040406030203" pitchFamily="66" charset="-78"/>
                <a:cs typeface="Arabic Typesetting" panose="03020402040406030203" pitchFamily="66" charset="-78"/>
              </a:rPr>
              <a:t> Saw a notable growth each year its 8 % at 2015, 8% at 2016, 10% 2017, and 12% at 2018  of total Sales.</a:t>
            </a:r>
            <a:endParaRPr lang="en-US" sz="1200" dirty="0">
              <a:latin typeface="Arabic Typesetting" panose="03020402040406030203" pitchFamily="66" charset="-78"/>
              <a:cs typeface="Arabic Typesetting" panose="03020402040406030203" pitchFamily="66" charset="-78"/>
            </a:endParaRPr>
          </a:p>
          <a:p>
            <a:pPr marL="457200" indent="-457200">
              <a:buFont typeface="Wingdings" panose="05000000000000000000" pitchFamily="2" charset="2"/>
              <a:buChar char="v"/>
            </a:pPr>
            <a:r>
              <a:rPr lang="en-US" sz="2800" b="1" dirty="0">
                <a:latin typeface="Arabic Typesetting" panose="03020402040406030203" pitchFamily="66" charset="-78"/>
                <a:cs typeface="Arabic Typesetting" panose="03020402040406030203" pitchFamily="66" charset="-78"/>
              </a:rPr>
              <a:t>The</a:t>
            </a:r>
            <a:r>
              <a:rPr lang="en-US" sz="2800" dirty="0">
                <a:latin typeface="Arabic Typesetting" panose="03020402040406030203" pitchFamily="66" charset="-78"/>
                <a:cs typeface="Arabic Typesetting" panose="03020402040406030203" pitchFamily="66" charset="-78"/>
              </a:rPr>
              <a:t> </a:t>
            </a:r>
            <a:r>
              <a:rPr lang="en-US" sz="2800" b="1" dirty="0">
                <a:latin typeface="Arabic Typesetting" panose="03020402040406030203" pitchFamily="66" charset="-78"/>
                <a:cs typeface="Arabic Typesetting" panose="03020402040406030203" pitchFamily="66" charset="-78"/>
              </a:rPr>
              <a:t>Average Delivery </a:t>
            </a:r>
            <a:r>
              <a:rPr lang="en-US" sz="2800" dirty="0">
                <a:latin typeface="Arabic Typesetting" panose="03020402040406030203" pitchFamily="66" charset="-78"/>
                <a:cs typeface="Arabic Typesetting" panose="03020402040406030203" pitchFamily="66" charset="-78"/>
              </a:rPr>
              <a:t>days are 4 days.</a:t>
            </a:r>
          </a:p>
          <a:p>
            <a:pPr marL="263525" indent="-263525"/>
            <a:endParaRPr lang="en-US" sz="1050" dirty="0">
              <a:latin typeface="Arabic Typesetting" panose="03020402040406030203" pitchFamily="66" charset="-78"/>
              <a:cs typeface="Arabic Typesetting" panose="03020402040406030203" pitchFamily="66" charset="-78"/>
            </a:endParaRPr>
          </a:p>
          <a:p>
            <a:pPr algn="l"/>
            <a:r>
              <a:rPr lang="en-US" sz="2800" b="1" dirty="0">
                <a:solidFill>
                  <a:srgbClr val="0070C0"/>
                </a:solidFill>
                <a:latin typeface="Arabic Typesetting" panose="03020402040406030203" pitchFamily="66" charset="-78"/>
                <a:cs typeface="Arabic Typesetting" panose="03020402040406030203" pitchFamily="66" charset="-78"/>
              </a:rPr>
              <a:t>These insights enabled us to move beyond simply reporting numbers, towards understanding the drivers of performance, and identifying opportunities and risks.</a:t>
            </a:r>
          </a:p>
        </p:txBody>
      </p:sp>
      <p:sp>
        <p:nvSpPr>
          <p:cNvPr id="14" name="Rectangle: Rounded Corners 1">
            <a:extLst>
              <a:ext uri="{FF2B5EF4-FFF2-40B4-BE49-F238E27FC236}">
                <a16:creationId xmlns:a16="http://schemas.microsoft.com/office/drawing/2014/main" id="{8FC3A3EE-CF92-3C3A-D19B-03A47CB05495}"/>
              </a:ext>
            </a:extLst>
          </p:cNvPr>
          <p:cNvSpPr/>
          <p:nvPr/>
        </p:nvSpPr>
        <p:spPr>
          <a:xfrm>
            <a:off x="617600" y="338744"/>
            <a:ext cx="3219110" cy="7976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en-US" sz="5400" dirty="0">
                <a:solidFill>
                  <a:schemeClr val="tx1"/>
                </a:solidFill>
                <a:latin typeface="Aldhabi" panose="01000000000000000000" pitchFamily="2" charset="-78"/>
                <a:cs typeface="Aldhabi" panose="01000000000000000000" pitchFamily="2" charset="-78"/>
              </a:rPr>
              <a:t>Insights</a:t>
            </a:r>
            <a:endParaRPr lang="en-US" sz="5400" dirty="0">
              <a:solidFill>
                <a:schemeClr val="tx1"/>
              </a:solidFill>
              <a:latin typeface="Aldhabi" panose="01000000000000000000" pitchFamily="2" charset="-78"/>
              <a:cs typeface="Aldhabi" panose="01000000000000000000" pitchFamily="2" charset="-78"/>
            </a:endParaRPr>
          </a:p>
        </p:txBody>
      </p:sp>
    </p:spTree>
    <p:extLst>
      <p:ext uri="{BB962C8B-B14F-4D97-AF65-F5344CB8AC3E}">
        <p14:creationId xmlns:p14="http://schemas.microsoft.com/office/powerpoint/2010/main" val="1080129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618D2-8897-EE56-D839-86E8E6370EF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CBBF716-6285-A070-A7C0-7AF58699CDBE}"/>
              </a:ext>
            </a:extLst>
          </p:cNvPr>
          <p:cNvPicPr>
            <a:picLocks noGrp="1" noChangeAspect="1"/>
          </p:cNvPicPr>
          <p:nvPr>
            <p:ph idx="1"/>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8FC3A3EE-CF92-3C3A-D19B-03A47CB05495}"/>
              </a:ext>
            </a:extLst>
          </p:cNvPr>
          <p:cNvSpPr/>
          <p:nvPr/>
        </p:nvSpPr>
        <p:spPr>
          <a:xfrm>
            <a:off x="257382" y="87737"/>
            <a:ext cx="3683022" cy="68287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dirty="0">
                <a:solidFill>
                  <a:schemeClr val="tx1"/>
                </a:solidFill>
                <a:latin typeface="Aldhabi" panose="01000000000000000000" pitchFamily="2" charset="-78"/>
                <a:cs typeface="Aldhabi" panose="01000000000000000000" pitchFamily="2" charset="-78"/>
              </a:rPr>
              <a:t>Recommendations</a:t>
            </a:r>
          </a:p>
        </p:txBody>
      </p:sp>
      <p:sp>
        <p:nvSpPr>
          <p:cNvPr id="3" name="TextBox 2">
            <a:extLst>
              <a:ext uri="{FF2B5EF4-FFF2-40B4-BE49-F238E27FC236}">
                <a16:creationId xmlns:a16="http://schemas.microsoft.com/office/drawing/2014/main" id="{249BE1F1-B003-6A7B-9FA9-04F102B3A93F}"/>
              </a:ext>
            </a:extLst>
          </p:cNvPr>
          <p:cNvSpPr txBox="1"/>
          <p:nvPr/>
        </p:nvSpPr>
        <p:spPr>
          <a:xfrm>
            <a:off x="521335" y="839490"/>
            <a:ext cx="11431853" cy="5847755"/>
          </a:xfrm>
          <a:prstGeom prst="rect">
            <a:avLst/>
          </a:prstGeom>
          <a:noFill/>
        </p:spPr>
        <p:txBody>
          <a:bodyPr wrap="square" rtlCol="0">
            <a:spAutoFit/>
          </a:bodyPr>
          <a:lstStyle/>
          <a:p>
            <a:pPr algn="just"/>
            <a:r>
              <a:rPr lang="en-US" sz="2200" b="1" dirty="0">
                <a:latin typeface="Arabic Typesetting" panose="03020402040406030203" pitchFamily="66" charset="-78"/>
                <a:cs typeface="Arabic Typesetting" panose="03020402040406030203" pitchFamily="66" charset="-78"/>
              </a:rPr>
              <a:t>Based on our findings, we suggest the following actions to improve overall performance:</a:t>
            </a:r>
          </a:p>
          <a:p>
            <a:pPr marL="342900" indent="-342900" algn="just">
              <a:buFont typeface="Wingdings" panose="05000000000000000000" pitchFamily="2" charset="2"/>
              <a:buChar char="ü"/>
            </a:pPr>
            <a:r>
              <a:rPr lang="en-US" sz="2200" b="1" u="sng" dirty="0">
                <a:latin typeface="Arabic Typesetting" panose="03020402040406030203" pitchFamily="66" charset="-78"/>
                <a:cs typeface="Arabic Typesetting" panose="03020402040406030203" pitchFamily="66" charset="-78"/>
              </a:rPr>
              <a:t>Focus on High-Performing Products:</a:t>
            </a:r>
          </a:p>
          <a:p>
            <a:pPr algn="just"/>
            <a:r>
              <a:rPr lang="en-US" sz="2200" b="1" dirty="0">
                <a:latin typeface="Arabic Typesetting" panose="03020402040406030203" pitchFamily="66" charset="-78"/>
                <a:cs typeface="Arabic Typesetting" panose="03020402040406030203" pitchFamily="66" charset="-78"/>
              </a:rPr>
              <a:t>Increase marketing and stock levels for the top-selling products to maximize their momentum.</a:t>
            </a:r>
          </a:p>
          <a:p>
            <a:pPr marL="342900" indent="-342900" algn="just">
              <a:buFont typeface="Wingdings" panose="05000000000000000000" pitchFamily="2" charset="2"/>
              <a:buChar char="ü"/>
            </a:pPr>
            <a:r>
              <a:rPr lang="en-US" sz="2200" b="1" u="sng" dirty="0">
                <a:latin typeface="Arabic Typesetting" panose="03020402040406030203" pitchFamily="66" charset="-78"/>
                <a:cs typeface="Arabic Typesetting" panose="03020402040406030203" pitchFamily="66" charset="-78"/>
              </a:rPr>
              <a:t>Branch-Specific Support:</a:t>
            </a:r>
          </a:p>
          <a:p>
            <a:pPr algn="just"/>
            <a:r>
              <a:rPr lang="en-US" sz="2200" b="1" dirty="0">
                <a:latin typeface="Arabic Typesetting" panose="03020402040406030203" pitchFamily="66" charset="-78"/>
                <a:cs typeface="Arabic Typesetting" panose="03020402040406030203" pitchFamily="66" charset="-78"/>
              </a:rPr>
              <a:t>Launch performance improvement plans for underperforming branches, including staff training and local marketing campaigns.</a:t>
            </a:r>
          </a:p>
          <a:p>
            <a:pPr marL="342900" indent="-342900" algn="just">
              <a:buFont typeface="Wingdings" panose="05000000000000000000" pitchFamily="2" charset="2"/>
              <a:buChar char="ü"/>
            </a:pPr>
            <a:r>
              <a:rPr lang="en-US" sz="2200" b="1" u="sng" dirty="0">
                <a:latin typeface="Arabic Typesetting" panose="03020402040406030203" pitchFamily="66" charset="-78"/>
                <a:cs typeface="Arabic Typesetting" panose="03020402040406030203" pitchFamily="66" charset="-78"/>
              </a:rPr>
              <a:t>Targeted Customer Strategy:</a:t>
            </a:r>
          </a:p>
          <a:p>
            <a:pPr algn="just"/>
            <a:r>
              <a:rPr lang="en-US" sz="2200" b="1" dirty="0">
                <a:latin typeface="Arabic Typesetting" panose="03020402040406030203" pitchFamily="66" charset="-78"/>
                <a:cs typeface="Arabic Typesetting" panose="03020402040406030203" pitchFamily="66" charset="-78"/>
              </a:rPr>
              <a:t>Design separate strategies for B2B and B2C customers – with personalized offers, pricing, and loyalty programs to boost both volume and value.</a:t>
            </a:r>
          </a:p>
          <a:p>
            <a:pPr marL="342900" indent="-342900" algn="just">
              <a:buFont typeface="Wingdings" panose="05000000000000000000" pitchFamily="2" charset="2"/>
              <a:buChar char="ü"/>
            </a:pPr>
            <a:r>
              <a:rPr lang="en-US" sz="2200" b="1" u="sng" dirty="0">
                <a:latin typeface="Arabic Typesetting" panose="03020402040406030203" pitchFamily="66" charset="-78"/>
                <a:cs typeface="Arabic Typesetting" panose="03020402040406030203" pitchFamily="66" charset="-78"/>
              </a:rPr>
              <a:t>Plan Around Seasonality:</a:t>
            </a:r>
          </a:p>
          <a:p>
            <a:pPr algn="just"/>
            <a:r>
              <a:rPr lang="en-US" sz="2200" b="1" dirty="0">
                <a:latin typeface="Arabic Typesetting" panose="03020402040406030203" pitchFamily="66" charset="-78"/>
                <a:cs typeface="Arabic Typesetting" panose="03020402040406030203" pitchFamily="66" charset="-78"/>
              </a:rPr>
              <a:t>Use seasonal sales trends to guide promotional calendars, inventory planning, and budget allocations.</a:t>
            </a:r>
          </a:p>
          <a:p>
            <a:pPr marL="342900" indent="-342900" algn="just">
              <a:buFont typeface="Wingdings" panose="05000000000000000000" pitchFamily="2" charset="2"/>
              <a:buChar char="ü"/>
            </a:pPr>
            <a:r>
              <a:rPr lang="en-US" sz="2200" b="1" u="sng" dirty="0">
                <a:latin typeface="Arabic Typesetting" panose="03020402040406030203" pitchFamily="66" charset="-78"/>
                <a:cs typeface="Arabic Typesetting" panose="03020402040406030203" pitchFamily="66" charset="-78"/>
              </a:rPr>
              <a:t>Explore Underperforming Regions:</a:t>
            </a:r>
          </a:p>
          <a:p>
            <a:pPr algn="just"/>
            <a:r>
              <a:rPr lang="en-US" sz="2200" b="1" dirty="0">
                <a:latin typeface="Arabic Typesetting" panose="03020402040406030203" pitchFamily="66" charset="-78"/>
                <a:cs typeface="Arabic Typesetting" panose="03020402040406030203" pitchFamily="66" charset="-78"/>
              </a:rPr>
              <a:t>Investigate why some regions underperform despite market potential – and consider new partnerships, promotions, or even restructuring branch responsibilities.”</a:t>
            </a:r>
          </a:p>
          <a:p>
            <a:pPr marL="342900" indent="-342900" algn="just">
              <a:buFont typeface="Wingdings" panose="05000000000000000000" pitchFamily="2" charset="2"/>
              <a:buChar char="ü"/>
            </a:pPr>
            <a:r>
              <a:rPr lang="en-US" sz="2200" b="1" u="sng" dirty="0">
                <a:latin typeface="Arabic Typesetting" panose="03020402040406030203" pitchFamily="66" charset="-78"/>
                <a:cs typeface="Arabic Typesetting" panose="03020402040406030203" pitchFamily="66" charset="-78"/>
              </a:rPr>
              <a:t>Optimize Peak Sales Days:</a:t>
            </a:r>
          </a:p>
          <a:p>
            <a:pPr algn="just"/>
            <a:r>
              <a:rPr lang="en-US" sz="2200" b="1" dirty="0">
                <a:latin typeface="Arabic Typesetting" panose="03020402040406030203" pitchFamily="66" charset="-78"/>
                <a:cs typeface="Arabic Typesetting" panose="03020402040406030203" pitchFamily="66" charset="-78"/>
              </a:rPr>
              <a:t>Increasing the number of sales staff to reduce wait times and improve service quality.</a:t>
            </a:r>
          </a:p>
          <a:p>
            <a:pPr algn="just"/>
            <a:r>
              <a:rPr lang="en-US" sz="2200" b="1" dirty="0">
                <a:latin typeface="Arabic Typesetting" panose="03020402040406030203" pitchFamily="66" charset="-78"/>
                <a:cs typeface="Arabic Typesetting" panose="03020402040406030203" pitchFamily="66" charset="-78"/>
              </a:rPr>
              <a:t>Extending working hours to accommodate higher customer traffic.</a:t>
            </a:r>
          </a:p>
          <a:p>
            <a:pPr algn="just"/>
            <a:r>
              <a:rPr lang="en-US" sz="2200" b="1" dirty="0">
                <a:latin typeface="Arabic Typesetting" panose="03020402040406030203" pitchFamily="66" charset="-78"/>
                <a:cs typeface="Arabic Typesetting" panose="03020402040406030203" pitchFamily="66" charset="-78"/>
              </a:rPr>
              <a:t>Boosting inventory levels in advance to avoid stockouts.</a:t>
            </a:r>
          </a:p>
          <a:p>
            <a:pPr algn="just"/>
            <a:r>
              <a:rPr lang="en-US" sz="2200" b="1" dirty="0">
                <a:latin typeface="Arabic Typesetting" panose="03020402040406030203" pitchFamily="66" charset="-78"/>
                <a:cs typeface="Arabic Typesetting" panose="03020402040406030203" pitchFamily="66" charset="-78"/>
              </a:rPr>
              <a:t>Ensuring systems and staff are fully prepared to handle increased transaction volume efficiently.</a:t>
            </a:r>
          </a:p>
        </p:txBody>
      </p:sp>
    </p:spTree>
    <p:extLst>
      <p:ext uri="{BB962C8B-B14F-4D97-AF65-F5344CB8AC3E}">
        <p14:creationId xmlns:p14="http://schemas.microsoft.com/office/powerpoint/2010/main" val="967082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5547"/>
            <a:ext cx="12192000" cy="6858000"/>
          </a:xfrm>
          <a:prstGeom prst="rect">
            <a:avLst/>
          </a:prstGeom>
        </p:spPr>
      </p:pic>
      <p:graphicFrame>
        <p:nvGraphicFramePr>
          <p:cNvPr id="2" name="Diagram 1">
            <a:extLst>
              <a:ext uri="{FF2B5EF4-FFF2-40B4-BE49-F238E27FC236}">
                <a16:creationId xmlns:a16="http://schemas.microsoft.com/office/drawing/2014/main" id="{2C34506B-6341-496E-8643-5A42F0AE375E}"/>
              </a:ext>
            </a:extLst>
          </p:cNvPr>
          <p:cNvGraphicFramePr/>
          <p:nvPr>
            <p:extLst>
              <p:ext uri="{D42A27DB-BD31-4B8C-83A1-F6EECF244321}">
                <p14:modId xmlns:p14="http://schemas.microsoft.com/office/powerpoint/2010/main" val="3153979521"/>
              </p:ext>
            </p:extLst>
          </p:nvPr>
        </p:nvGraphicFramePr>
        <p:xfrm>
          <a:off x="124117" y="220698"/>
          <a:ext cx="10226514" cy="630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3070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618D2-8897-EE56-D839-86E8E6370EF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CBBF716-6285-A070-A7C0-7AF58699CDBE}"/>
              </a:ext>
            </a:extLst>
          </p:cNvPr>
          <p:cNvPicPr>
            <a:picLocks noGrp="1" noChangeAspect="1"/>
          </p:cNvPicPr>
          <p:nvPr>
            <p:ph idx="1"/>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8FC3A3EE-CF92-3C3A-D19B-03A47CB05495}"/>
              </a:ext>
            </a:extLst>
          </p:cNvPr>
          <p:cNvSpPr/>
          <p:nvPr/>
        </p:nvSpPr>
        <p:spPr>
          <a:xfrm>
            <a:off x="452582" y="186614"/>
            <a:ext cx="3353084" cy="68287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dirty="0">
                <a:solidFill>
                  <a:schemeClr val="tx1"/>
                </a:solidFill>
                <a:latin typeface="Aldhabi" panose="01000000000000000000" pitchFamily="2" charset="-78"/>
                <a:cs typeface="Aldhabi" panose="01000000000000000000" pitchFamily="2" charset="-78"/>
              </a:rPr>
              <a:t>Lessons Learned</a:t>
            </a:r>
          </a:p>
        </p:txBody>
      </p:sp>
      <p:sp>
        <p:nvSpPr>
          <p:cNvPr id="3" name="TextBox 2">
            <a:extLst>
              <a:ext uri="{FF2B5EF4-FFF2-40B4-BE49-F238E27FC236}">
                <a16:creationId xmlns:a16="http://schemas.microsoft.com/office/drawing/2014/main" id="{249BE1F1-B003-6A7B-9FA9-04F102B3A93F}"/>
              </a:ext>
            </a:extLst>
          </p:cNvPr>
          <p:cNvSpPr txBox="1"/>
          <p:nvPr/>
        </p:nvSpPr>
        <p:spPr>
          <a:xfrm>
            <a:off x="1055803" y="1114586"/>
            <a:ext cx="10492034" cy="5601533"/>
          </a:xfrm>
          <a:prstGeom prst="rect">
            <a:avLst/>
          </a:prstGeom>
          <a:noFill/>
        </p:spPr>
        <p:txBody>
          <a:bodyPr wrap="square" rtlCol="0">
            <a:spAutoFit/>
          </a:bodyPr>
          <a:lstStyle/>
          <a:p>
            <a:pPr algn="just"/>
            <a:r>
              <a:rPr lang="en-US" sz="2800" b="1" dirty="0">
                <a:latin typeface="Arabic Typesetting" panose="03020402040406030203" pitchFamily="66" charset="-78"/>
                <a:cs typeface="Arabic Typesetting" panose="03020402040406030203" pitchFamily="66" charset="-78"/>
              </a:rPr>
              <a:t>Despite the challenges, this project was a great learning experience for all of us – both technically and personally:</a:t>
            </a:r>
          </a:p>
          <a:p>
            <a:pPr marL="342900" indent="-342900" algn="just">
              <a:buFont typeface="Wingdings" panose="05000000000000000000" pitchFamily="2" charset="2"/>
              <a:buChar char="Ø"/>
            </a:pPr>
            <a:r>
              <a:rPr lang="en-US" sz="2600" b="1" u="sng" dirty="0">
                <a:latin typeface="Arabic Typesetting" panose="03020402040406030203" pitchFamily="66" charset="-78"/>
                <a:cs typeface="Arabic Typesetting" panose="03020402040406030203" pitchFamily="66" charset="-78"/>
              </a:rPr>
              <a:t>Technical Skills:</a:t>
            </a:r>
          </a:p>
          <a:p>
            <a:pPr marL="263525" algn="just"/>
            <a:r>
              <a:rPr lang="en-US" sz="2600" b="1" dirty="0">
                <a:latin typeface="Arabic Typesetting" panose="03020402040406030203" pitchFamily="66" charset="-78"/>
                <a:cs typeface="Arabic Typesetting" panose="03020402040406030203" pitchFamily="66" charset="-78"/>
              </a:rPr>
              <a:t>Advanced Power BI usage: data modeling, measures, slicers.</a:t>
            </a:r>
          </a:p>
          <a:p>
            <a:pPr marL="263525" algn="just"/>
            <a:r>
              <a:rPr lang="en-US" sz="2600" b="1" dirty="0">
                <a:latin typeface="Arabic Typesetting" panose="03020402040406030203" pitchFamily="66" charset="-78"/>
                <a:cs typeface="Arabic Typesetting" panose="03020402040406030203" pitchFamily="66" charset="-78"/>
              </a:rPr>
              <a:t>Writing and optimizing DAX.</a:t>
            </a:r>
          </a:p>
          <a:p>
            <a:pPr marL="263525" algn="just"/>
            <a:r>
              <a:rPr lang="en-US" sz="2600" b="1" dirty="0">
                <a:latin typeface="Arabic Typesetting" panose="03020402040406030203" pitchFamily="66" charset="-78"/>
                <a:cs typeface="Arabic Typesetting" panose="03020402040406030203" pitchFamily="66" charset="-78"/>
              </a:rPr>
              <a:t>Improving our data visualization and storytelling skills.</a:t>
            </a:r>
          </a:p>
          <a:p>
            <a:pPr marL="342900" indent="-342900" algn="just">
              <a:buFont typeface="Wingdings" panose="05000000000000000000" pitchFamily="2" charset="2"/>
              <a:buChar char="Ø"/>
            </a:pPr>
            <a:r>
              <a:rPr lang="en-US" sz="2600" b="1" u="sng" dirty="0">
                <a:latin typeface="Arabic Typesetting" panose="03020402040406030203" pitchFamily="66" charset="-78"/>
                <a:cs typeface="Arabic Typesetting" panose="03020402040406030203" pitchFamily="66" charset="-78"/>
              </a:rPr>
              <a:t>Soft Skills:</a:t>
            </a:r>
          </a:p>
          <a:p>
            <a:pPr marL="263525" algn="just"/>
            <a:r>
              <a:rPr lang="en-US" sz="2600" b="1" dirty="0">
                <a:latin typeface="Arabic Typesetting" panose="03020402040406030203" pitchFamily="66" charset="-78"/>
                <a:cs typeface="Arabic Typesetting" panose="03020402040406030203" pitchFamily="66" charset="-78"/>
              </a:rPr>
              <a:t>Teamwork &amp; collaboration: We learned how to divide tasks, help each other, and stay aligned.</a:t>
            </a:r>
          </a:p>
          <a:p>
            <a:pPr marL="263525" algn="just"/>
            <a:r>
              <a:rPr lang="en-US" sz="2600" b="1" dirty="0">
                <a:latin typeface="Arabic Typesetting" panose="03020402040406030203" pitchFamily="66" charset="-78"/>
                <a:cs typeface="Arabic Typesetting" panose="03020402040406030203" pitchFamily="66" charset="-78"/>
              </a:rPr>
              <a:t>Problem-solving: Each obstacle helped us grow faster and find creative solutions.</a:t>
            </a:r>
          </a:p>
          <a:p>
            <a:pPr marL="342900" indent="-342900" algn="just">
              <a:buFont typeface="Wingdings" panose="05000000000000000000" pitchFamily="2" charset="2"/>
              <a:buChar char="Ø"/>
            </a:pPr>
            <a:r>
              <a:rPr lang="en-US" sz="2600" b="1" u="sng" dirty="0">
                <a:latin typeface="Arabic Typesetting" panose="03020402040406030203" pitchFamily="66" charset="-78"/>
                <a:cs typeface="Arabic Typesetting" panose="03020402040406030203" pitchFamily="66" charset="-78"/>
              </a:rPr>
              <a:t>Time management: </a:t>
            </a:r>
            <a:endParaRPr lang="ar-EG" sz="2600" b="1" u="sng" dirty="0">
              <a:latin typeface="Arabic Typesetting" panose="03020402040406030203" pitchFamily="66" charset="-78"/>
              <a:cs typeface="Arabic Typesetting" panose="03020402040406030203" pitchFamily="66" charset="-78"/>
            </a:endParaRPr>
          </a:p>
          <a:p>
            <a:pPr marL="358775" algn="just"/>
            <a:r>
              <a:rPr lang="en-US" sz="2600" b="1" dirty="0">
                <a:latin typeface="Arabic Typesetting" panose="03020402040406030203" pitchFamily="66" charset="-78"/>
                <a:cs typeface="Arabic Typesetting" panose="03020402040406030203" pitchFamily="66" charset="-78"/>
              </a:rPr>
              <a:t>Working on a deadline taught us to prioritize and stay focused.</a:t>
            </a:r>
          </a:p>
          <a:p>
            <a:pPr algn="just"/>
            <a:endParaRPr lang="en-US" sz="1000" b="1" dirty="0">
              <a:latin typeface="Arabic Typesetting" panose="03020402040406030203" pitchFamily="66" charset="-78"/>
              <a:cs typeface="Arabic Typesetting" panose="03020402040406030203" pitchFamily="66" charset="-78"/>
            </a:endParaRPr>
          </a:p>
          <a:p>
            <a:pPr algn="just"/>
            <a:r>
              <a:rPr lang="en-US" sz="2800" b="1" dirty="0">
                <a:latin typeface="Arabic Typesetting" panose="03020402040406030203" pitchFamily="66" charset="-78"/>
                <a:cs typeface="Arabic Typesetting" panose="03020402040406030203" pitchFamily="66" charset="-78"/>
              </a:rPr>
              <a:t>We now feel more confident handling data projects from start to finish – not just in tools, but in mindset and teamwork.</a:t>
            </a:r>
          </a:p>
        </p:txBody>
      </p:sp>
    </p:spTree>
    <p:extLst>
      <p:ext uri="{BB962C8B-B14F-4D97-AF65-F5344CB8AC3E}">
        <p14:creationId xmlns:p14="http://schemas.microsoft.com/office/powerpoint/2010/main" val="1380844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1A752-C69E-1889-27FA-DC549FA78EA4}"/>
            </a:ext>
          </a:extLst>
        </p:cNvPr>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2266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1A752-C69E-1889-27FA-DC549FA78EA4}"/>
            </a:ext>
          </a:extLst>
        </p:cNvPr>
        <p:cNvGrpSpPr/>
        <p:nvPr/>
      </p:nvGrpSpPr>
      <p:grpSpPr>
        <a:xfrm>
          <a:off x="0" y="0"/>
          <a:ext cx="0" cy="0"/>
          <a:chOff x="0" y="0"/>
          <a:chExt cx="0" cy="0"/>
        </a:xfrm>
      </p:grpSpPr>
      <p:sp>
        <p:nvSpPr>
          <p:cNvPr id="3" name="Rectangle 2"/>
          <p:cNvSpPr/>
          <p:nvPr/>
        </p:nvSpPr>
        <p:spPr>
          <a:xfrm>
            <a:off x="0" y="3496949"/>
            <a:ext cx="12192000" cy="909480"/>
          </a:xfrm>
          <a:prstGeom prst="rect">
            <a:avLst/>
          </a:prstGeom>
        </p:spPr>
        <p:txBody>
          <a:bodyPr wrap="square">
            <a:spAutoFit/>
          </a:bodyPr>
          <a:lstStyle/>
          <a:p>
            <a:pPr algn="ctr">
              <a:lnSpc>
                <a:spcPct val="70000"/>
              </a:lnSpc>
            </a:pPr>
            <a:r>
              <a:rPr lang="en-US" sz="3600" b="1" dirty="0">
                <a:latin typeface="Arabic Typesetting" panose="03020402040406030203" pitchFamily="66" charset="-78"/>
                <a:cs typeface="Arabic Typesetting" panose="03020402040406030203" pitchFamily="66" charset="-78"/>
              </a:rPr>
              <a:t>We’d like to thank the committee, trainers, </a:t>
            </a:r>
            <a:br>
              <a:rPr lang="en-US" sz="3600" b="1" dirty="0">
                <a:latin typeface="Arabic Typesetting" panose="03020402040406030203" pitchFamily="66" charset="-78"/>
                <a:cs typeface="Arabic Typesetting" panose="03020402040406030203" pitchFamily="66" charset="-78"/>
              </a:rPr>
            </a:br>
            <a:r>
              <a:rPr lang="en-US" sz="3600" b="1" dirty="0">
                <a:latin typeface="Arabic Typesetting" panose="03020402040406030203" pitchFamily="66" charset="-78"/>
                <a:cs typeface="Arabic Typesetting" panose="03020402040406030203" pitchFamily="66" charset="-78"/>
              </a:rPr>
              <a:t>and everyone who supported us throughout this journey</a:t>
            </a:r>
          </a:p>
        </p:txBody>
      </p:sp>
      <p:sp>
        <p:nvSpPr>
          <p:cNvPr id="4" name="Rectangle 1"/>
          <p:cNvSpPr>
            <a:spLocks noChangeArrowheads="1"/>
          </p:cNvSpPr>
          <p:nvPr/>
        </p:nvSpPr>
        <p:spPr bwMode="auto">
          <a:xfrm>
            <a:off x="0" y="4417982"/>
            <a:ext cx="12192000" cy="909480"/>
          </a:xfrm>
          <a:prstGeom prst="rect">
            <a:avLst/>
          </a:prstGeom>
        </p:spPr>
        <p:txBody>
          <a:bodyPr wrap="square">
            <a:spAutoFit/>
          </a:bodyPr>
          <a:lstStyle/>
          <a:p>
            <a:pPr algn="ctr">
              <a:lnSpc>
                <a:spcPct val="70000"/>
              </a:lnSpc>
            </a:pPr>
            <a:r>
              <a:rPr lang="en-US" altLang="en-US" sz="3600" b="1" dirty="0">
                <a:latin typeface="Arabic Typesetting" panose="03020402040406030203" pitchFamily="66" charset="-78"/>
                <a:cs typeface="Arabic Typesetting" panose="03020402040406030203" pitchFamily="66" charset="-78"/>
              </a:rPr>
              <a:t>Thanks again</a:t>
            </a:r>
            <a:br>
              <a:rPr lang="en-US" altLang="en-US" sz="3600" b="1" dirty="0">
                <a:latin typeface="Arabic Typesetting" panose="03020402040406030203" pitchFamily="66" charset="-78"/>
                <a:cs typeface="Arabic Typesetting" panose="03020402040406030203" pitchFamily="66" charset="-78"/>
              </a:rPr>
            </a:br>
            <a:r>
              <a:rPr lang="en-US" altLang="en-US" sz="3600" b="1" dirty="0">
                <a:latin typeface="Arabic Typesetting" panose="03020402040406030203" pitchFamily="66" charset="-78"/>
                <a:cs typeface="Arabic Typesetting" panose="03020402040406030203" pitchFamily="66" charset="-78"/>
              </a:rPr>
              <a:t>and we hope you enjoyed the presentation as much as we enjoyed building it!</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9189" b="20905"/>
          <a:stretch/>
        </p:blipFill>
        <p:spPr>
          <a:xfrm>
            <a:off x="3687382" y="1475750"/>
            <a:ext cx="4412909" cy="1519975"/>
          </a:xfrm>
          <a:prstGeom prst="rect">
            <a:avLst/>
          </a:prstGeom>
        </p:spPr>
      </p:pic>
    </p:spTree>
    <p:extLst>
      <p:ext uri="{BB962C8B-B14F-4D97-AF65-F5344CB8AC3E}">
        <p14:creationId xmlns:p14="http://schemas.microsoft.com/office/powerpoint/2010/main" val="710140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AB7E5-06D2-AA4E-6543-9107873F7A62}"/>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4F337E4-6F57-2F6B-4766-2C4DDD4C226C}"/>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Arrow: Right 2">
            <a:extLst>
              <a:ext uri="{FF2B5EF4-FFF2-40B4-BE49-F238E27FC236}">
                <a16:creationId xmlns:a16="http://schemas.microsoft.com/office/drawing/2014/main" id="{DE1D0B06-3EDB-4706-D267-78A0B5AC1619}"/>
              </a:ext>
            </a:extLst>
          </p:cNvPr>
          <p:cNvSpPr/>
          <p:nvPr/>
        </p:nvSpPr>
        <p:spPr>
          <a:xfrm>
            <a:off x="2631806" y="2743370"/>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EA25E96-4018-50EF-5448-21B0A1D00ABB}"/>
              </a:ext>
            </a:extLst>
          </p:cNvPr>
          <p:cNvSpPr/>
          <p:nvPr/>
        </p:nvSpPr>
        <p:spPr>
          <a:xfrm>
            <a:off x="2631806" y="970575"/>
            <a:ext cx="4096139" cy="83099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dirty="0">
                <a:solidFill>
                  <a:schemeClr val="tx1"/>
                </a:solidFill>
                <a:latin typeface="Aldhabi" panose="01000000000000000000" pitchFamily="2" charset="-78"/>
                <a:cs typeface="Aldhabi" panose="01000000000000000000" pitchFamily="2" charset="-78"/>
              </a:rPr>
              <a:t>Table of Content</a:t>
            </a:r>
          </a:p>
        </p:txBody>
      </p:sp>
      <p:sp>
        <p:nvSpPr>
          <p:cNvPr id="7" name="Arrow: Right 6">
            <a:extLst>
              <a:ext uri="{FF2B5EF4-FFF2-40B4-BE49-F238E27FC236}">
                <a16:creationId xmlns:a16="http://schemas.microsoft.com/office/drawing/2014/main" id="{C77A3407-AD3F-8473-9548-E727FF946C9E}"/>
              </a:ext>
            </a:extLst>
          </p:cNvPr>
          <p:cNvSpPr/>
          <p:nvPr/>
        </p:nvSpPr>
        <p:spPr>
          <a:xfrm>
            <a:off x="2631806" y="3621579"/>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DE8E4693-3750-29AA-1DD1-4846EDA5CA50}"/>
              </a:ext>
            </a:extLst>
          </p:cNvPr>
          <p:cNvSpPr/>
          <p:nvPr/>
        </p:nvSpPr>
        <p:spPr>
          <a:xfrm>
            <a:off x="2631806" y="4532433"/>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916A4F66-150D-0866-439F-4AE78D9C50E3}"/>
              </a:ext>
            </a:extLst>
          </p:cNvPr>
          <p:cNvSpPr/>
          <p:nvPr/>
        </p:nvSpPr>
        <p:spPr>
          <a:xfrm>
            <a:off x="2631806" y="5027573"/>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A3F92798-4E6B-B531-75F2-1460B37CA63F}"/>
              </a:ext>
            </a:extLst>
          </p:cNvPr>
          <p:cNvSpPr/>
          <p:nvPr/>
        </p:nvSpPr>
        <p:spPr>
          <a:xfrm>
            <a:off x="2631806" y="5534003"/>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45B04483-D2B0-4F7F-8847-85C0C6DEE4AE}"/>
              </a:ext>
            </a:extLst>
          </p:cNvPr>
          <p:cNvSpPr/>
          <p:nvPr/>
        </p:nvSpPr>
        <p:spPr>
          <a:xfrm>
            <a:off x="2631806" y="5995506"/>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F0507DC-8163-45A8-A7B4-6BB6D2FBE65D}"/>
              </a:ext>
            </a:extLst>
          </p:cNvPr>
          <p:cNvSpPr/>
          <p:nvPr/>
        </p:nvSpPr>
        <p:spPr>
          <a:xfrm>
            <a:off x="2631806" y="3183898"/>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40D63623-31EE-4DA0-BAD7-C895DA1578DD}"/>
              </a:ext>
            </a:extLst>
          </p:cNvPr>
          <p:cNvSpPr/>
          <p:nvPr/>
        </p:nvSpPr>
        <p:spPr>
          <a:xfrm>
            <a:off x="2649731" y="4051887"/>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E9537FFB-EAF0-43FE-95ED-A9F9E77B1C84}"/>
              </a:ext>
            </a:extLst>
          </p:cNvPr>
          <p:cNvSpPr/>
          <p:nvPr/>
        </p:nvSpPr>
        <p:spPr>
          <a:xfrm>
            <a:off x="2631806" y="2287943"/>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BCD0BF9-CC6B-46EC-8CAC-E58CF854A02B}"/>
              </a:ext>
            </a:extLst>
          </p:cNvPr>
          <p:cNvSpPr txBox="1"/>
          <p:nvPr/>
        </p:nvSpPr>
        <p:spPr>
          <a:xfrm>
            <a:off x="3269552" y="3581794"/>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Cleaning Stage Of Our data</a:t>
            </a:r>
          </a:p>
        </p:txBody>
      </p:sp>
      <p:sp>
        <p:nvSpPr>
          <p:cNvPr id="33" name="TextBox 32">
            <a:extLst>
              <a:ext uri="{FF2B5EF4-FFF2-40B4-BE49-F238E27FC236}">
                <a16:creationId xmlns:a16="http://schemas.microsoft.com/office/drawing/2014/main" id="{F9E84D28-80F5-44CF-9938-C2B4CFA1CF49}"/>
              </a:ext>
            </a:extLst>
          </p:cNvPr>
          <p:cNvSpPr txBox="1"/>
          <p:nvPr/>
        </p:nvSpPr>
        <p:spPr>
          <a:xfrm>
            <a:off x="3269552" y="4446555"/>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DAX In The Project</a:t>
            </a:r>
          </a:p>
        </p:txBody>
      </p:sp>
      <p:sp>
        <p:nvSpPr>
          <p:cNvPr id="34" name="TextBox 33">
            <a:extLst>
              <a:ext uri="{FF2B5EF4-FFF2-40B4-BE49-F238E27FC236}">
                <a16:creationId xmlns:a16="http://schemas.microsoft.com/office/drawing/2014/main" id="{59C4630B-E9B3-4B45-91C4-5941FB34A702}"/>
              </a:ext>
            </a:extLst>
          </p:cNvPr>
          <p:cNvSpPr txBox="1"/>
          <p:nvPr/>
        </p:nvSpPr>
        <p:spPr>
          <a:xfrm>
            <a:off x="3269552" y="4943928"/>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Report Of Our Data</a:t>
            </a:r>
          </a:p>
        </p:txBody>
      </p:sp>
      <p:sp>
        <p:nvSpPr>
          <p:cNvPr id="35" name="TextBox 34">
            <a:extLst>
              <a:ext uri="{FF2B5EF4-FFF2-40B4-BE49-F238E27FC236}">
                <a16:creationId xmlns:a16="http://schemas.microsoft.com/office/drawing/2014/main" id="{59DE841F-30B4-4DFA-808B-5FF1CF279C06}"/>
              </a:ext>
            </a:extLst>
          </p:cNvPr>
          <p:cNvSpPr txBox="1"/>
          <p:nvPr/>
        </p:nvSpPr>
        <p:spPr>
          <a:xfrm>
            <a:off x="3269552" y="5432338"/>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Insights From Dataset</a:t>
            </a:r>
          </a:p>
        </p:txBody>
      </p:sp>
      <p:sp>
        <p:nvSpPr>
          <p:cNvPr id="36" name="TextBox 35">
            <a:extLst>
              <a:ext uri="{FF2B5EF4-FFF2-40B4-BE49-F238E27FC236}">
                <a16:creationId xmlns:a16="http://schemas.microsoft.com/office/drawing/2014/main" id="{40962652-F7C4-48F3-AEC6-EE9B2C0AE014}"/>
              </a:ext>
            </a:extLst>
          </p:cNvPr>
          <p:cNvSpPr txBox="1"/>
          <p:nvPr/>
        </p:nvSpPr>
        <p:spPr>
          <a:xfrm>
            <a:off x="3269552" y="5893841"/>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Q &amp; A</a:t>
            </a:r>
          </a:p>
        </p:txBody>
      </p:sp>
      <p:sp>
        <p:nvSpPr>
          <p:cNvPr id="37" name="TextBox 36">
            <a:extLst>
              <a:ext uri="{FF2B5EF4-FFF2-40B4-BE49-F238E27FC236}">
                <a16:creationId xmlns:a16="http://schemas.microsoft.com/office/drawing/2014/main" id="{6E29934A-61F7-4F30-9E07-AE56909A4F5E}"/>
              </a:ext>
            </a:extLst>
          </p:cNvPr>
          <p:cNvSpPr txBox="1"/>
          <p:nvPr/>
        </p:nvSpPr>
        <p:spPr>
          <a:xfrm>
            <a:off x="3296447" y="3101939"/>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Data Set</a:t>
            </a:r>
          </a:p>
        </p:txBody>
      </p:sp>
      <p:sp>
        <p:nvSpPr>
          <p:cNvPr id="38" name="TextBox 37">
            <a:extLst>
              <a:ext uri="{FF2B5EF4-FFF2-40B4-BE49-F238E27FC236}">
                <a16:creationId xmlns:a16="http://schemas.microsoft.com/office/drawing/2014/main" id="{D20B9AAF-E29E-41FC-AC3A-F99631FA9301}"/>
              </a:ext>
            </a:extLst>
          </p:cNvPr>
          <p:cNvSpPr txBox="1"/>
          <p:nvPr/>
        </p:nvSpPr>
        <p:spPr>
          <a:xfrm>
            <a:off x="3287477" y="4012102"/>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Data Modeling</a:t>
            </a:r>
          </a:p>
        </p:txBody>
      </p:sp>
      <p:sp>
        <p:nvSpPr>
          <p:cNvPr id="39" name="TextBox 38">
            <a:extLst>
              <a:ext uri="{FF2B5EF4-FFF2-40B4-BE49-F238E27FC236}">
                <a16:creationId xmlns:a16="http://schemas.microsoft.com/office/drawing/2014/main" id="{88D93FD1-7952-4BF7-8FDF-4014AE0E36CA}"/>
              </a:ext>
            </a:extLst>
          </p:cNvPr>
          <p:cNvSpPr txBox="1"/>
          <p:nvPr/>
        </p:nvSpPr>
        <p:spPr>
          <a:xfrm>
            <a:off x="3269552" y="2650693"/>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Project Overview</a:t>
            </a:r>
          </a:p>
        </p:txBody>
      </p:sp>
      <p:sp>
        <p:nvSpPr>
          <p:cNvPr id="40" name="TextBox 39">
            <a:extLst>
              <a:ext uri="{FF2B5EF4-FFF2-40B4-BE49-F238E27FC236}">
                <a16:creationId xmlns:a16="http://schemas.microsoft.com/office/drawing/2014/main" id="{F9F4E21B-2C6E-4AE6-875D-B9334133D5FD}"/>
              </a:ext>
            </a:extLst>
          </p:cNvPr>
          <p:cNvSpPr txBox="1"/>
          <p:nvPr/>
        </p:nvSpPr>
        <p:spPr>
          <a:xfrm>
            <a:off x="3287477" y="2202454"/>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Introduction</a:t>
            </a:r>
          </a:p>
        </p:txBody>
      </p:sp>
    </p:spTree>
    <p:extLst>
      <p:ext uri="{BB962C8B-B14F-4D97-AF65-F5344CB8AC3E}">
        <p14:creationId xmlns:p14="http://schemas.microsoft.com/office/powerpoint/2010/main" val="3628639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6CDA7-7342-5D70-5315-158555FB2683}"/>
            </a:ext>
          </a:extLst>
        </p:cNvPr>
        <p:cNvGrpSpPr/>
        <p:nvPr/>
      </p:nvGrpSpPr>
      <p:grpSpPr>
        <a:xfrm>
          <a:off x="0" y="0"/>
          <a:ext cx="0" cy="0"/>
          <a:chOff x="0" y="0"/>
          <a:chExt cx="0" cy="0"/>
        </a:xfrm>
      </p:grpSpPr>
      <p:pic>
        <p:nvPicPr>
          <p:cNvPr id="8" name="Content Placeholder 3">
            <a:extLst>
              <a:ext uri="{FF2B5EF4-FFF2-40B4-BE49-F238E27FC236}">
                <a16:creationId xmlns:a16="http://schemas.microsoft.com/office/drawing/2014/main" id="{2C351460-BA91-4865-8D95-E1FBE0E82A76}"/>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Rounded Corners 4">
            <a:extLst>
              <a:ext uri="{FF2B5EF4-FFF2-40B4-BE49-F238E27FC236}">
                <a16:creationId xmlns:a16="http://schemas.microsoft.com/office/drawing/2014/main" id="{14104368-5B77-55BC-05F3-94D10B1FD030}"/>
              </a:ext>
            </a:extLst>
          </p:cNvPr>
          <p:cNvSpPr/>
          <p:nvPr/>
        </p:nvSpPr>
        <p:spPr>
          <a:xfrm>
            <a:off x="682359" y="644553"/>
            <a:ext cx="2903523" cy="761422"/>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dirty="0">
                <a:solidFill>
                  <a:schemeClr val="tx1"/>
                </a:solidFill>
                <a:latin typeface="Aldhabi" panose="01000000000000000000" pitchFamily="2" charset="-78"/>
                <a:cs typeface="Aldhabi" panose="01000000000000000000" pitchFamily="2" charset="-78"/>
              </a:rPr>
              <a:t>Introduction</a:t>
            </a:r>
            <a:endParaRPr lang="en-US" sz="5400" b="1" dirty="0">
              <a:solidFill>
                <a:schemeClr val="tx1"/>
              </a:solidFill>
              <a:latin typeface="Aldhabi" panose="01000000000000000000" pitchFamily="2" charset="-78"/>
              <a:cs typeface="Aldhabi" panose="01000000000000000000" pitchFamily="2" charset="-78"/>
            </a:endParaRPr>
          </a:p>
        </p:txBody>
      </p:sp>
      <p:sp>
        <p:nvSpPr>
          <p:cNvPr id="2" name="TextBox 1">
            <a:extLst>
              <a:ext uri="{FF2B5EF4-FFF2-40B4-BE49-F238E27FC236}">
                <a16:creationId xmlns:a16="http://schemas.microsoft.com/office/drawing/2014/main" id="{AF0C643A-F7C3-7BD5-3D0D-27E31BAE531D}"/>
              </a:ext>
            </a:extLst>
          </p:cNvPr>
          <p:cNvSpPr txBox="1"/>
          <p:nvPr/>
        </p:nvSpPr>
        <p:spPr>
          <a:xfrm>
            <a:off x="950780" y="1724719"/>
            <a:ext cx="10290440" cy="4253472"/>
          </a:xfrm>
          <a:prstGeom prst="rect">
            <a:avLst/>
          </a:prstGeom>
          <a:noFill/>
        </p:spPr>
        <p:txBody>
          <a:bodyPr wrap="square" rtlCol="0">
            <a:spAutoFit/>
          </a:bodyPr>
          <a:lstStyle/>
          <a:p>
            <a:pPr marL="457200" indent="-457200" algn="just">
              <a:lnSpc>
                <a:spcPct val="130000"/>
              </a:lnSpc>
              <a:buFont typeface="Wingdings" panose="05000000000000000000" pitchFamily="2" charset="2"/>
              <a:buChar char="q"/>
            </a:pPr>
            <a:r>
              <a:rPr lang="en-US" sz="2600" b="1" dirty="0">
                <a:latin typeface="Arabic Typesetting" panose="03020402040406030203" pitchFamily="66" charset="-78"/>
                <a:cs typeface="Arabic Typesetting" panose="03020402040406030203" pitchFamily="66" charset="-78"/>
              </a:rPr>
              <a:t>This project is part of the graduation requirements for the Microsoft Power BI Engineer track under the Egyptian Ministry of Communications and Information Technology’s Digital Egypt Pioneers initiative.</a:t>
            </a:r>
          </a:p>
          <a:p>
            <a:pPr marL="457200" indent="-457200" algn="just">
              <a:lnSpc>
                <a:spcPct val="130000"/>
              </a:lnSpc>
              <a:buFont typeface="Wingdings" panose="05000000000000000000" pitchFamily="2" charset="2"/>
              <a:buChar char="q"/>
            </a:pPr>
            <a:r>
              <a:rPr lang="en-US" sz="2600" b="1" dirty="0">
                <a:latin typeface="Arabic Typesetting" panose="03020402040406030203" pitchFamily="66" charset="-78"/>
                <a:cs typeface="Arabic Typesetting" panose="03020402040406030203" pitchFamily="66" charset="-78"/>
              </a:rPr>
              <a:t>The goal of the project is to apply the skills acquired during the training to analyze real-world sales data using Power BI tools.</a:t>
            </a:r>
          </a:p>
          <a:p>
            <a:pPr marL="457200" indent="-457200" algn="just">
              <a:lnSpc>
                <a:spcPct val="130000"/>
              </a:lnSpc>
              <a:buFont typeface="Wingdings" panose="05000000000000000000" pitchFamily="2" charset="2"/>
              <a:buChar char="q"/>
            </a:pPr>
            <a:r>
              <a:rPr lang="en-US" sz="2600" b="1" dirty="0">
                <a:latin typeface="Arabic Typesetting" panose="03020402040406030203" pitchFamily="66" charset="-78"/>
                <a:cs typeface="Arabic Typesetting" panose="03020402040406030203" pitchFamily="66" charset="-78"/>
              </a:rPr>
              <a:t>The dataset consists of a detailed Excel file containing sales information, including order details, customer profiles, product data, financial performance, and sales metrics.</a:t>
            </a:r>
          </a:p>
          <a:p>
            <a:pPr marL="457200" indent="-457200" algn="just">
              <a:lnSpc>
                <a:spcPct val="130000"/>
              </a:lnSpc>
              <a:buFont typeface="Wingdings" panose="05000000000000000000" pitchFamily="2" charset="2"/>
              <a:buChar char="q"/>
            </a:pPr>
            <a:r>
              <a:rPr lang="en-US" sz="2600" b="1" dirty="0">
                <a:latin typeface="Arabic Typesetting" panose="03020402040406030203" pitchFamily="66" charset="-78"/>
                <a:cs typeface="Arabic Typesetting" panose="03020402040406030203" pitchFamily="66" charset="-78"/>
              </a:rPr>
              <a:t>The aim is to transform this data into interactive dashboards that support data-driven decisions and operational efficiency.</a:t>
            </a:r>
          </a:p>
        </p:txBody>
      </p:sp>
    </p:spTree>
    <p:extLst>
      <p:ext uri="{BB962C8B-B14F-4D97-AF65-F5344CB8AC3E}">
        <p14:creationId xmlns:p14="http://schemas.microsoft.com/office/powerpoint/2010/main" val="1524958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24142-D64C-325F-4360-E4DE1DB0994F}"/>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314C2A2-8E71-7F86-BC89-5E6D0729CA8A}"/>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
            <a:ext cx="12192000" cy="6845175"/>
          </a:xfrm>
          <a:prstGeom prst="rect">
            <a:avLst/>
          </a:prstGeom>
        </p:spPr>
      </p:pic>
      <p:sp>
        <p:nvSpPr>
          <p:cNvPr id="5" name="Rectangle: Rounded Corners 4">
            <a:extLst>
              <a:ext uri="{FF2B5EF4-FFF2-40B4-BE49-F238E27FC236}">
                <a16:creationId xmlns:a16="http://schemas.microsoft.com/office/drawing/2014/main" id="{877227ED-6BBF-C9D7-C4D7-061392306AD8}"/>
              </a:ext>
            </a:extLst>
          </p:cNvPr>
          <p:cNvSpPr/>
          <p:nvPr/>
        </p:nvSpPr>
        <p:spPr>
          <a:xfrm>
            <a:off x="787980" y="297114"/>
            <a:ext cx="3348000" cy="86400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dirty="0">
                <a:solidFill>
                  <a:schemeClr val="tx1"/>
                </a:solidFill>
                <a:latin typeface="Aldhabi" panose="01000000000000000000" pitchFamily="2" charset="-78"/>
                <a:cs typeface="Aldhabi" panose="01000000000000000000" pitchFamily="2" charset="-78"/>
              </a:rPr>
              <a:t>Data Overview</a:t>
            </a:r>
          </a:p>
        </p:txBody>
      </p:sp>
      <p:sp>
        <p:nvSpPr>
          <p:cNvPr id="2" name="TextBox 1">
            <a:extLst>
              <a:ext uri="{FF2B5EF4-FFF2-40B4-BE49-F238E27FC236}">
                <a16:creationId xmlns:a16="http://schemas.microsoft.com/office/drawing/2014/main" id="{50E2ACBC-F20E-8FF0-7A4E-4020F6F8CDB4}"/>
              </a:ext>
            </a:extLst>
          </p:cNvPr>
          <p:cNvSpPr txBox="1"/>
          <p:nvPr/>
        </p:nvSpPr>
        <p:spPr>
          <a:xfrm>
            <a:off x="1270700" y="1548604"/>
            <a:ext cx="9973340" cy="4893647"/>
          </a:xfrm>
          <a:prstGeom prst="rect">
            <a:avLst/>
          </a:prstGeom>
          <a:noFill/>
        </p:spPr>
        <p:txBody>
          <a:bodyPr wrap="square" rtlCol="0">
            <a:spAutoFit/>
          </a:bodyPr>
          <a:lstStyle/>
          <a:p>
            <a:pPr algn="just">
              <a:lnSpc>
                <a:spcPct val="120000"/>
              </a:lnSpc>
            </a:pPr>
            <a:r>
              <a:rPr lang="en-US" sz="2600" b="1" dirty="0">
                <a:latin typeface="Arabic Typesetting" panose="03020402040406030203" pitchFamily="66" charset="-78"/>
                <a:cs typeface="Arabic Typesetting" panose="03020402040406030203" pitchFamily="66" charset="-78"/>
              </a:rPr>
              <a:t>The project is based on an Excel file containing sales data from the United States. The dataset includes various columns covering the following areas:</a:t>
            </a:r>
          </a:p>
          <a:p>
            <a:pPr lvl="1" algn="just">
              <a:lnSpc>
                <a:spcPct val="120000"/>
              </a:lnSpc>
              <a:buFont typeface="Arial" panose="020B0604020202020204" pitchFamily="34" charset="0"/>
              <a:buChar char="•"/>
            </a:pPr>
            <a:r>
              <a:rPr lang="en-US" sz="2600" b="1" dirty="0">
                <a:latin typeface="Arabic Typesetting" panose="03020402040406030203" pitchFamily="66" charset="-78"/>
                <a:cs typeface="Arabic Typesetting" panose="03020402040406030203" pitchFamily="66" charset="-78"/>
              </a:rPr>
              <a:t>Order Details</a:t>
            </a:r>
            <a:r>
              <a:rPr lang="en-US" sz="2600" dirty="0">
                <a:latin typeface="Arabic Typesetting" panose="03020402040406030203" pitchFamily="66" charset="-78"/>
                <a:cs typeface="Arabic Typesetting" panose="03020402040406030203" pitchFamily="66" charset="-78"/>
              </a:rPr>
              <a:t>: Order ID, Order Date, Ship Date, Order Status</a:t>
            </a:r>
          </a:p>
          <a:p>
            <a:pPr lvl="1" algn="just">
              <a:lnSpc>
                <a:spcPct val="120000"/>
              </a:lnSpc>
              <a:buFont typeface="Arial" panose="020B0604020202020204" pitchFamily="34" charset="0"/>
              <a:buChar char="•"/>
            </a:pPr>
            <a:r>
              <a:rPr lang="en-US" sz="2600" b="1" dirty="0">
                <a:latin typeface="Arabic Typesetting" panose="03020402040406030203" pitchFamily="66" charset="-78"/>
                <a:cs typeface="Arabic Typesetting" panose="03020402040406030203" pitchFamily="66" charset="-78"/>
              </a:rPr>
              <a:t>Customer Information</a:t>
            </a:r>
            <a:r>
              <a:rPr lang="en-US" sz="2600" dirty="0">
                <a:latin typeface="Arabic Typesetting" panose="03020402040406030203" pitchFamily="66" charset="-78"/>
                <a:cs typeface="Arabic Typesetting" panose="03020402040406030203" pitchFamily="66" charset="-78"/>
              </a:rPr>
              <a:t>: Name, Segment, City, State, Zip Code, Country, Gender, Marital Status</a:t>
            </a:r>
          </a:p>
          <a:p>
            <a:pPr lvl="1" algn="just">
              <a:lnSpc>
                <a:spcPct val="120000"/>
              </a:lnSpc>
              <a:buFont typeface="Arial" panose="020B0604020202020204" pitchFamily="34" charset="0"/>
              <a:buChar char="•"/>
            </a:pPr>
            <a:r>
              <a:rPr lang="en-US" sz="2600" b="1" dirty="0">
                <a:latin typeface="Arabic Typesetting" panose="03020402040406030203" pitchFamily="66" charset="-78"/>
                <a:cs typeface="Arabic Typesetting" panose="03020402040406030203" pitchFamily="66" charset="-78"/>
              </a:rPr>
              <a:t>Product Details</a:t>
            </a:r>
            <a:r>
              <a:rPr lang="en-US" sz="2600" dirty="0">
                <a:latin typeface="Arabic Typesetting" panose="03020402040406030203" pitchFamily="66" charset="-78"/>
                <a:cs typeface="Arabic Typesetting" panose="03020402040406030203" pitchFamily="66" charset="-78"/>
              </a:rPr>
              <a:t>: Category, Sub-category, Product Name, Quantity</a:t>
            </a:r>
          </a:p>
          <a:p>
            <a:pPr lvl="1" algn="just">
              <a:lnSpc>
                <a:spcPct val="120000"/>
              </a:lnSpc>
              <a:buFont typeface="Arial" panose="020B0604020202020204" pitchFamily="34" charset="0"/>
              <a:buChar char="•"/>
            </a:pPr>
            <a:r>
              <a:rPr lang="en-US" sz="2600" b="1" dirty="0">
                <a:latin typeface="Arabic Typesetting" panose="03020402040406030203" pitchFamily="66" charset="-78"/>
                <a:cs typeface="Arabic Typesetting" panose="03020402040406030203" pitchFamily="66" charset="-78"/>
              </a:rPr>
              <a:t>Geographic Info</a:t>
            </a:r>
            <a:r>
              <a:rPr lang="en-US" sz="2600" dirty="0">
                <a:latin typeface="Arabic Typesetting" panose="03020402040406030203" pitchFamily="66" charset="-78"/>
                <a:cs typeface="Arabic Typesetting" panose="03020402040406030203" pitchFamily="66" charset="-78"/>
              </a:rPr>
              <a:t>: City, State, Region</a:t>
            </a:r>
          </a:p>
          <a:p>
            <a:pPr lvl="1" algn="just">
              <a:lnSpc>
                <a:spcPct val="120000"/>
              </a:lnSpc>
              <a:buFont typeface="Arial" panose="020B0604020202020204" pitchFamily="34" charset="0"/>
              <a:buChar char="•"/>
            </a:pPr>
            <a:r>
              <a:rPr lang="en-US" sz="2600" b="1" dirty="0">
                <a:latin typeface="Arabic Typesetting" panose="03020402040406030203" pitchFamily="66" charset="-78"/>
                <a:cs typeface="Arabic Typesetting" panose="03020402040406030203" pitchFamily="66" charset="-78"/>
              </a:rPr>
              <a:t>Financial Metrics</a:t>
            </a:r>
            <a:r>
              <a:rPr lang="en-US" sz="2600" dirty="0">
                <a:latin typeface="Arabic Typesetting" panose="03020402040406030203" pitchFamily="66" charset="-78"/>
                <a:cs typeface="Arabic Typesetting" panose="03020402040406030203" pitchFamily="66" charset="-78"/>
              </a:rPr>
              <a:t>: Sales, Discount, Profit, Tax, Freight, Subtotal</a:t>
            </a:r>
          </a:p>
          <a:p>
            <a:pPr lvl="1" algn="just">
              <a:lnSpc>
                <a:spcPct val="120000"/>
              </a:lnSpc>
              <a:buFont typeface="Arial" panose="020B0604020202020204" pitchFamily="34" charset="0"/>
              <a:buChar char="•"/>
            </a:pPr>
            <a:r>
              <a:rPr lang="en-US" sz="2600" b="1" dirty="0">
                <a:latin typeface="Arabic Typesetting" panose="03020402040406030203" pitchFamily="66" charset="-78"/>
                <a:cs typeface="Arabic Typesetting" panose="03020402040406030203" pitchFamily="66" charset="-78"/>
              </a:rPr>
              <a:t>Payment Mode</a:t>
            </a:r>
            <a:r>
              <a:rPr lang="en-US" sz="2600" dirty="0">
                <a:latin typeface="Arabic Typesetting" panose="03020402040406030203" pitchFamily="66" charset="-78"/>
                <a:cs typeface="Arabic Typesetting" panose="03020402040406030203" pitchFamily="66" charset="-78"/>
              </a:rPr>
              <a:t> and </a:t>
            </a:r>
            <a:r>
              <a:rPr lang="en-US" sz="2600" b="1" dirty="0">
                <a:latin typeface="Arabic Typesetting" panose="03020402040406030203" pitchFamily="66" charset="-78"/>
                <a:cs typeface="Arabic Typesetting" panose="03020402040406030203" pitchFamily="66" charset="-78"/>
              </a:rPr>
              <a:t>Sales Person</a:t>
            </a:r>
            <a:endParaRPr lang="en-US" sz="2600" dirty="0">
              <a:latin typeface="Arabic Typesetting" panose="03020402040406030203" pitchFamily="66" charset="-78"/>
              <a:cs typeface="Arabic Typesetting" panose="03020402040406030203" pitchFamily="66" charset="-78"/>
            </a:endParaRPr>
          </a:p>
          <a:p>
            <a:pPr algn="just">
              <a:lnSpc>
                <a:spcPct val="120000"/>
              </a:lnSpc>
            </a:pPr>
            <a:r>
              <a:rPr lang="en-US" sz="2600" b="1" dirty="0">
                <a:latin typeface="Arabic Typesetting" panose="03020402040406030203" pitchFamily="66" charset="-78"/>
                <a:cs typeface="Arabic Typesetting" panose="03020402040406030203" pitchFamily="66" charset="-78"/>
              </a:rPr>
              <a:t>This data was modeled and analyzed using Power BI to generate insights and build a comprehensive dashboard.</a:t>
            </a:r>
          </a:p>
        </p:txBody>
      </p:sp>
    </p:spTree>
    <p:extLst>
      <p:ext uri="{BB962C8B-B14F-4D97-AF65-F5344CB8AC3E}">
        <p14:creationId xmlns:p14="http://schemas.microsoft.com/office/powerpoint/2010/main" val="468100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49D84-C67F-B673-19BF-79F8160F674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90F1992-783C-E15F-4754-3FE1C5024D2C}"/>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8CE47465-639B-65E7-91FE-A207394D703E}"/>
              </a:ext>
            </a:extLst>
          </p:cNvPr>
          <p:cNvSpPr/>
          <p:nvPr/>
        </p:nvSpPr>
        <p:spPr>
          <a:xfrm>
            <a:off x="443718" y="138186"/>
            <a:ext cx="3348000" cy="86400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a:solidFill>
                  <a:schemeClr val="tx1"/>
                </a:solidFill>
                <a:latin typeface="Aldhabi" panose="01000000000000000000" pitchFamily="2" charset="-78"/>
                <a:cs typeface="Aldhabi" panose="01000000000000000000" pitchFamily="2" charset="-78"/>
              </a:rPr>
              <a:t>Data Cleaning</a:t>
            </a:r>
            <a:endParaRPr lang="en-US" sz="5400" dirty="0">
              <a:solidFill>
                <a:schemeClr val="tx1"/>
              </a:solidFill>
              <a:latin typeface="Aldhabi" panose="01000000000000000000" pitchFamily="2" charset="-78"/>
              <a:cs typeface="Aldhabi" panose="01000000000000000000" pitchFamily="2" charset="-78"/>
            </a:endParaRPr>
          </a:p>
        </p:txBody>
      </p:sp>
      <p:sp>
        <p:nvSpPr>
          <p:cNvPr id="3" name="TextBox 2">
            <a:extLst>
              <a:ext uri="{FF2B5EF4-FFF2-40B4-BE49-F238E27FC236}">
                <a16:creationId xmlns:a16="http://schemas.microsoft.com/office/drawing/2014/main" id="{8F746B6F-20DD-97A0-367F-09FEF5607331}"/>
              </a:ext>
            </a:extLst>
          </p:cNvPr>
          <p:cNvSpPr txBox="1"/>
          <p:nvPr/>
        </p:nvSpPr>
        <p:spPr>
          <a:xfrm>
            <a:off x="797281" y="1218274"/>
            <a:ext cx="10597438" cy="5632311"/>
          </a:xfrm>
          <a:prstGeom prst="rect">
            <a:avLst/>
          </a:prstGeom>
          <a:noFill/>
        </p:spPr>
        <p:txBody>
          <a:bodyPr wrap="square" rtlCol="0">
            <a:spAutoFit/>
          </a:bodyPr>
          <a:lstStyle/>
          <a:p>
            <a:pPr algn="just"/>
            <a:r>
              <a:rPr lang="en-US" sz="2400" dirty="0">
                <a:latin typeface="Arabic Typesetting" panose="03020402040406030203" pitchFamily="66" charset="-78"/>
                <a:cs typeface="Arabic Typesetting" panose="03020402040406030203" pitchFamily="66" charset="-78"/>
              </a:rPr>
              <a:t>We encountered several challenges when working with the raw dataset, and a number of issues needed to be addressed before starting the analysis:</a:t>
            </a:r>
          </a:p>
          <a:p>
            <a:pPr marL="342900" indent="-342900" algn="just">
              <a:buFont typeface="Wingdings" panose="05000000000000000000" pitchFamily="2" charset="2"/>
              <a:buChar char="q"/>
            </a:pPr>
            <a:r>
              <a:rPr lang="en-US" sz="2400" b="1" u="sng" dirty="0">
                <a:latin typeface="Arabic Typesetting" panose="03020402040406030203" pitchFamily="66" charset="-78"/>
                <a:cs typeface="Arabic Typesetting" panose="03020402040406030203" pitchFamily="66" charset="-78"/>
              </a:rPr>
              <a:t>Identified Issues:</a:t>
            </a:r>
          </a:p>
          <a:p>
            <a:pPr marL="858838" indent="-285750" algn="just">
              <a:buFont typeface="Arial" panose="020B0604020202020204" pitchFamily="34" charset="0"/>
              <a:buChar char="•"/>
            </a:pPr>
            <a:r>
              <a:rPr lang="en-US" sz="2400" b="1" dirty="0">
                <a:latin typeface="Arabic Typesetting" panose="03020402040406030203" pitchFamily="66" charset="-78"/>
                <a:cs typeface="Arabic Typesetting" panose="03020402040406030203" pitchFamily="66" charset="-78"/>
              </a:rPr>
              <a:t>Missing values</a:t>
            </a:r>
            <a:r>
              <a:rPr lang="en-US" sz="2400" dirty="0">
                <a:latin typeface="Arabic Typesetting" panose="03020402040406030203" pitchFamily="66" charset="-78"/>
                <a:cs typeface="Arabic Typesetting" panose="03020402040406030203" pitchFamily="66" charset="-78"/>
              </a:rPr>
              <a:t> in fields like profit and discount.</a:t>
            </a:r>
          </a:p>
          <a:p>
            <a:pPr marL="858838" indent="-285750" algn="just">
              <a:buFont typeface="Arial" panose="020B0604020202020204" pitchFamily="34" charset="0"/>
              <a:buChar char="•"/>
            </a:pPr>
            <a:r>
              <a:rPr lang="en-US" sz="2400" b="1" dirty="0">
                <a:latin typeface="Arabic Typesetting" panose="03020402040406030203" pitchFamily="66" charset="-78"/>
                <a:cs typeface="Arabic Typesetting" panose="03020402040406030203" pitchFamily="66" charset="-78"/>
              </a:rPr>
              <a:t>Inconsistent formatting</a:t>
            </a:r>
            <a:r>
              <a:rPr lang="en-US" sz="2400" dirty="0">
                <a:latin typeface="Arabic Typesetting" panose="03020402040406030203" pitchFamily="66" charset="-78"/>
                <a:cs typeface="Arabic Typesetting" panose="03020402040406030203" pitchFamily="66" charset="-78"/>
              </a:rPr>
              <a:t>, especially in date fields.</a:t>
            </a:r>
          </a:p>
          <a:p>
            <a:pPr marL="858838" indent="-285750" algn="just">
              <a:buFont typeface="Arial" panose="020B0604020202020204" pitchFamily="34" charset="0"/>
              <a:buChar char="•"/>
            </a:pPr>
            <a:r>
              <a:rPr lang="en-US" sz="2400" b="1" dirty="0">
                <a:latin typeface="Arabic Typesetting" panose="03020402040406030203" pitchFamily="66" charset="-78"/>
                <a:cs typeface="Arabic Typesetting" panose="03020402040406030203" pitchFamily="66" charset="-78"/>
              </a:rPr>
              <a:t>Duplicate rows</a:t>
            </a:r>
            <a:r>
              <a:rPr lang="en-US" sz="2400" dirty="0">
                <a:latin typeface="Arabic Typesetting" panose="03020402040406030203" pitchFamily="66" charset="-78"/>
                <a:cs typeface="Arabic Typesetting" panose="03020402040406030203" pitchFamily="66" charset="-78"/>
              </a:rPr>
              <a:t> that needed removal.</a:t>
            </a:r>
          </a:p>
          <a:p>
            <a:pPr marL="858838" indent="-285750" algn="just">
              <a:buFont typeface="Arial" panose="020B0604020202020204" pitchFamily="34" charset="0"/>
              <a:buChar char="•"/>
            </a:pPr>
            <a:r>
              <a:rPr lang="en-US" sz="2400" b="1" dirty="0">
                <a:latin typeface="Arabic Typesetting" panose="03020402040406030203" pitchFamily="66" charset="-78"/>
                <a:cs typeface="Arabic Typesetting" panose="03020402040406030203" pitchFamily="66" charset="-78"/>
              </a:rPr>
              <a:t>Text inconsistencies</a:t>
            </a:r>
            <a:r>
              <a:rPr lang="en-US" sz="2400" dirty="0">
                <a:latin typeface="Arabic Typesetting" panose="03020402040406030203" pitchFamily="66" charset="-78"/>
                <a:cs typeface="Arabic Typesetting" panose="03020402040406030203" pitchFamily="66" charset="-78"/>
              </a:rPr>
              <a:t> (e.g., variations in product or payment names).</a:t>
            </a:r>
          </a:p>
          <a:p>
            <a:pPr marL="858838" indent="-285750" algn="just">
              <a:buFont typeface="Arial" panose="020B0604020202020204" pitchFamily="34" charset="0"/>
              <a:buChar char="•"/>
            </a:pPr>
            <a:r>
              <a:rPr lang="en-US" sz="2400" dirty="0">
                <a:latin typeface="Arabic Typesetting" panose="03020402040406030203" pitchFamily="66" charset="-78"/>
                <a:cs typeface="Arabic Typesetting" panose="03020402040406030203" pitchFamily="66" charset="-78"/>
              </a:rPr>
              <a:t>Presence of </a:t>
            </a:r>
            <a:r>
              <a:rPr lang="en-US" sz="2400" b="1" dirty="0">
                <a:latin typeface="Arabic Typesetting" panose="03020402040406030203" pitchFamily="66" charset="-78"/>
                <a:cs typeface="Arabic Typesetting" panose="03020402040406030203" pitchFamily="66" charset="-78"/>
              </a:rPr>
              <a:t>unnecessary columns</a:t>
            </a:r>
            <a:r>
              <a:rPr lang="en-US" sz="2400" dirty="0">
                <a:latin typeface="Arabic Typesetting" panose="03020402040406030203" pitchFamily="66" charset="-78"/>
                <a:cs typeface="Arabic Typesetting" panose="03020402040406030203" pitchFamily="66" charset="-78"/>
              </a:rPr>
              <a:t> that were removed for clarity.</a:t>
            </a:r>
          </a:p>
          <a:p>
            <a:pPr marL="342900" indent="-342900" algn="just">
              <a:buFont typeface="Wingdings" panose="05000000000000000000" pitchFamily="2" charset="2"/>
              <a:buChar char="q"/>
            </a:pPr>
            <a:r>
              <a:rPr lang="en-US" sz="2400" b="1" u="sng" dirty="0">
                <a:latin typeface="Arabic Typesetting" panose="03020402040406030203" pitchFamily="66" charset="-78"/>
                <a:cs typeface="Arabic Typesetting" panose="03020402040406030203" pitchFamily="66" charset="-78"/>
              </a:rPr>
              <a:t>Tools Used for Cleaning:</a:t>
            </a:r>
          </a:p>
          <a:p>
            <a:pPr marL="858838" indent="-342900" algn="just">
              <a:buFont typeface="Arial" panose="020B0604020202020204" pitchFamily="34" charset="0"/>
              <a:buChar char="•"/>
            </a:pPr>
            <a:r>
              <a:rPr lang="en-US" sz="2400" b="1" dirty="0">
                <a:latin typeface="Arabic Typesetting" panose="03020402040406030203" pitchFamily="66" charset="-78"/>
                <a:cs typeface="Arabic Typesetting" panose="03020402040406030203" pitchFamily="66" charset="-78"/>
              </a:rPr>
              <a:t>Excel</a:t>
            </a:r>
            <a:r>
              <a:rPr lang="en-US" sz="2400" dirty="0">
                <a:latin typeface="Arabic Typesetting" panose="03020402040406030203" pitchFamily="66" charset="-78"/>
                <a:cs typeface="Arabic Typesetting" panose="03020402040406030203" pitchFamily="66" charset="-78"/>
              </a:rPr>
              <a:t>: Used for removing duplicates, formatting, and minor value corrections.</a:t>
            </a:r>
          </a:p>
          <a:p>
            <a:pPr marL="858838" indent="-342900" algn="just">
              <a:buFont typeface="Arial" panose="020B0604020202020204" pitchFamily="34" charset="0"/>
              <a:buChar char="•"/>
            </a:pPr>
            <a:r>
              <a:rPr lang="en-US" sz="2400" b="1" dirty="0">
                <a:latin typeface="Arabic Typesetting" panose="03020402040406030203" pitchFamily="66" charset="-78"/>
                <a:cs typeface="Arabic Typesetting" panose="03020402040406030203" pitchFamily="66" charset="-78"/>
              </a:rPr>
              <a:t>Power Query</a:t>
            </a:r>
            <a:r>
              <a:rPr lang="en-US" sz="2400" dirty="0">
                <a:latin typeface="Arabic Typesetting" panose="03020402040406030203" pitchFamily="66" charset="-78"/>
                <a:cs typeface="Arabic Typesetting" panose="03020402040406030203" pitchFamily="66" charset="-78"/>
              </a:rPr>
              <a:t> in Power BI: Used for filtering, transforming data types, and standardizing formats.</a:t>
            </a:r>
          </a:p>
          <a:p>
            <a:pPr marL="342900" indent="-342900" algn="just">
              <a:buFont typeface="Wingdings" panose="05000000000000000000" pitchFamily="2" charset="2"/>
              <a:buChar char="q"/>
            </a:pPr>
            <a:r>
              <a:rPr lang="en-US" sz="2400" b="1" u="sng" dirty="0">
                <a:latin typeface="Arabic Typesetting" panose="03020402040406030203" pitchFamily="66" charset="-78"/>
                <a:cs typeface="Arabic Typesetting" panose="03020402040406030203" pitchFamily="66" charset="-78"/>
              </a:rPr>
              <a:t>After cleaning, the data became:</a:t>
            </a:r>
          </a:p>
          <a:p>
            <a:pPr marL="800100" lvl="1" indent="-342900" algn="just">
              <a:buFont typeface="Arial" panose="020B0604020202020204" pitchFamily="34" charset="0"/>
              <a:buChar char="•"/>
            </a:pPr>
            <a:r>
              <a:rPr lang="en-US" sz="2400" dirty="0">
                <a:latin typeface="Arabic Typesetting" panose="03020402040406030203" pitchFamily="66" charset="-78"/>
                <a:cs typeface="Arabic Typesetting" panose="03020402040406030203" pitchFamily="66" charset="-78"/>
              </a:rPr>
              <a:t>Well-structured and consistently formatted for easy table relationships.</a:t>
            </a:r>
          </a:p>
          <a:p>
            <a:pPr marL="800100" lvl="1" indent="-342900" algn="just">
              <a:buFont typeface="Arial" panose="020B0604020202020204" pitchFamily="34" charset="0"/>
              <a:buChar char="•"/>
            </a:pPr>
            <a:r>
              <a:rPr lang="en-US" sz="2400" dirty="0">
                <a:latin typeface="Arabic Typesetting" panose="03020402040406030203" pitchFamily="66" charset="-78"/>
                <a:cs typeface="Arabic Typesetting" panose="03020402040406030203" pitchFamily="66" charset="-78"/>
              </a:rPr>
              <a:t>Free of critical duplicates and missing data.</a:t>
            </a:r>
          </a:p>
          <a:p>
            <a:pPr marL="800100" lvl="1" indent="-342900" algn="just">
              <a:buFont typeface="Arial" panose="020B0604020202020204" pitchFamily="34" charset="0"/>
              <a:buChar char="•"/>
            </a:pPr>
            <a:r>
              <a:rPr lang="en-US" sz="2400" dirty="0">
                <a:latin typeface="Arabic Typesetting" panose="03020402040406030203" pitchFamily="66" charset="-78"/>
                <a:cs typeface="Arabic Typesetting" panose="03020402040406030203" pitchFamily="66" charset="-78"/>
              </a:rPr>
              <a:t>Ready for data modeling and effective analysis.</a:t>
            </a:r>
          </a:p>
        </p:txBody>
      </p:sp>
    </p:spTree>
    <p:extLst>
      <p:ext uri="{BB962C8B-B14F-4D97-AF65-F5344CB8AC3E}">
        <p14:creationId xmlns:p14="http://schemas.microsoft.com/office/powerpoint/2010/main" val="2817335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AB7E5-06D2-AA4E-6543-9107873F7A62}"/>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4F337E4-6F57-2F6B-4766-2C4DDD4C226C}"/>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088"/>
            <a:ext cx="12192000" cy="6858000"/>
          </a:xfrm>
          <a:prstGeom prst="rect">
            <a:avLst/>
          </a:prstGeom>
        </p:spPr>
      </p:pic>
      <p:sp>
        <p:nvSpPr>
          <p:cNvPr id="16" name="Rectangle 15">
            <a:extLst>
              <a:ext uri="{FF2B5EF4-FFF2-40B4-BE49-F238E27FC236}">
                <a16:creationId xmlns:a16="http://schemas.microsoft.com/office/drawing/2014/main" id="{6F34A22D-B1EE-4A8C-8F06-79B9F2F3BAE7}"/>
              </a:ext>
            </a:extLst>
          </p:cNvPr>
          <p:cNvSpPr/>
          <p:nvPr/>
        </p:nvSpPr>
        <p:spPr>
          <a:xfrm>
            <a:off x="0" y="75416"/>
            <a:ext cx="12191999" cy="923330"/>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Data Set Before</a:t>
            </a:r>
          </a:p>
        </p:txBody>
      </p:sp>
      <p:pic>
        <p:nvPicPr>
          <p:cNvPr id="3" name="Picture 2">
            <a:extLst>
              <a:ext uri="{FF2B5EF4-FFF2-40B4-BE49-F238E27FC236}">
                <a16:creationId xmlns:a16="http://schemas.microsoft.com/office/drawing/2014/main" id="{1FB31E0B-95C2-4C80-959A-43869691E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16" y="1149577"/>
            <a:ext cx="10793692" cy="5383203"/>
          </a:xfrm>
          <a:prstGeom prst="rect">
            <a:avLst/>
          </a:prstGeom>
        </p:spPr>
      </p:pic>
    </p:spTree>
    <p:extLst>
      <p:ext uri="{BB962C8B-B14F-4D97-AF65-F5344CB8AC3E}">
        <p14:creationId xmlns:p14="http://schemas.microsoft.com/office/powerpoint/2010/main" val="628208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AB7E5-06D2-AA4E-6543-9107873F7A62}"/>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4F337E4-6F57-2F6B-4766-2C4DDD4C226C}"/>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088"/>
            <a:ext cx="12192000" cy="6858000"/>
          </a:xfrm>
          <a:prstGeom prst="rect">
            <a:avLst/>
          </a:prstGeom>
        </p:spPr>
      </p:pic>
      <p:sp>
        <p:nvSpPr>
          <p:cNvPr id="16" name="Rectangle 15">
            <a:extLst>
              <a:ext uri="{FF2B5EF4-FFF2-40B4-BE49-F238E27FC236}">
                <a16:creationId xmlns:a16="http://schemas.microsoft.com/office/drawing/2014/main" id="{6F34A22D-B1EE-4A8C-8F06-79B9F2F3BAE7}"/>
              </a:ext>
            </a:extLst>
          </p:cNvPr>
          <p:cNvSpPr/>
          <p:nvPr/>
        </p:nvSpPr>
        <p:spPr>
          <a:xfrm>
            <a:off x="0" y="75416"/>
            <a:ext cx="12191999" cy="923330"/>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Data Set </a:t>
            </a: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After</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5" name="Picture 4">
            <a:extLst>
              <a:ext uri="{FF2B5EF4-FFF2-40B4-BE49-F238E27FC236}">
                <a16:creationId xmlns:a16="http://schemas.microsoft.com/office/drawing/2014/main" id="{04837CE9-61A0-4AB0-8B32-DFC54F23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15" y="1149577"/>
            <a:ext cx="10793692" cy="5383203"/>
          </a:xfrm>
          <a:prstGeom prst="rect">
            <a:avLst/>
          </a:prstGeom>
        </p:spPr>
      </p:pic>
    </p:spTree>
    <p:extLst>
      <p:ext uri="{BB962C8B-B14F-4D97-AF65-F5344CB8AC3E}">
        <p14:creationId xmlns:p14="http://schemas.microsoft.com/office/powerpoint/2010/main" val="4070450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F7F6FF7F-F805-46F6-B3C7-E1EE5823C436}"/>
              </a:ext>
            </a:extLst>
          </p:cNvPr>
          <p:cNvSpPr/>
          <p:nvPr/>
        </p:nvSpPr>
        <p:spPr>
          <a:xfrm>
            <a:off x="386463" y="1"/>
            <a:ext cx="1015663" cy="3188184"/>
          </a:xfrm>
          <a:prstGeom prst="rect">
            <a:avLst/>
          </a:prstGeom>
          <a:noFill/>
        </p:spPr>
        <p:txBody>
          <a:bodyPr vert="vert270" wrap="squar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BEFORE</a:t>
            </a:r>
          </a:p>
        </p:txBody>
      </p:sp>
      <p:sp>
        <p:nvSpPr>
          <p:cNvPr id="21" name="Rectangle 20">
            <a:extLst>
              <a:ext uri="{FF2B5EF4-FFF2-40B4-BE49-F238E27FC236}">
                <a16:creationId xmlns:a16="http://schemas.microsoft.com/office/drawing/2014/main" id="{4B24BC32-59E1-4934-9C08-48A4B0408BE2}"/>
              </a:ext>
            </a:extLst>
          </p:cNvPr>
          <p:cNvSpPr/>
          <p:nvPr/>
        </p:nvSpPr>
        <p:spPr>
          <a:xfrm>
            <a:off x="375146" y="3365371"/>
            <a:ext cx="1015663" cy="3492630"/>
          </a:xfrm>
          <a:prstGeom prst="rect">
            <a:avLst/>
          </a:prstGeom>
          <a:noFill/>
        </p:spPr>
        <p:txBody>
          <a:bodyPr vert="vert270" wrap="squar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AFTER</a:t>
            </a:r>
          </a:p>
        </p:txBody>
      </p:sp>
      <p:pic>
        <p:nvPicPr>
          <p:cNvPr id="7" name="Picture 6">
            <a:extLst>
              <a:ext uri="{FF2B5EF4-FFF2-40B4-BE49-F238E27FC236}">
                <a16:creationId xmlns:a16="http://schemas.microsoft.com/office/drawing/2014/main" id="{9CC5B45C-3D8D-4985-80C2-978E0854533E}"/>
              </a:ext>
            </a:extLst>
          </p:cNvPr>
          <p:cNvPicPr>
            <a:picLocks noChangeAspect="1"/>
          </p:cNvPicPr>
          <p:nvPr/>
        </p:nvPicPr>
        <p:blipFill rotWithShape="1">
          <a:blip r:embed="rId3">
            <a:extLst>
              <a:ext uri="{28A0092B-C50C-407E-A947-70E740481C1C}">
                <a14:useLocalDpi xmlns:a14="http://schemas.microsoft.com/office/drawing/2010/main" val="0"/>
              </a:ext>
            </a:extLst>
          </a:blip>
          <a:srcRect l="9433" b="10246"/>
          <a:stretch/>
        </p:blipFill>
        <p:spPr>
          <a:xfrm>
            <a:off x="1725104" y="56385"/>
            <a:ext cx="9558781" cy="3131800"/>
          </a:xfrm>
          <a:prstGeom prst="rect">
            <a:avLst/>
          </a:prstGeom>
        </p:spPr>
      </p:pic>
      <p:pic>
        <p:nvPicPr>
          <p:cNvPr id="9" name="Picture 8">
            <a:extLst>
              <a:ext uri="{FF2B5EF4-FFF2-40B4-BE49-F238E27FC236}">
                <a16:creationId xmlns:a16="http://schemas.microsoft.com/office/drawing/2014/main" id="{71F63738-D796-4E12-B841-4C9EFE1413DB}"/>
              </a:ext>
            </a:extLst>
          </p:cNvPr>
          <p:cNvPicPr>
            <a:picLocks noChangeAspect="1"/>
          </p:cNvPicPr>
          <p:nvPr/>
        </p:nvPicPr>
        <p:blipFill rotWithShape="1">
          <a:blip r:embed="rId4">
            <a:extLst>
              <a:ext uri="{28A0092B-C50C-407E-A947-70E740481C1C}">
                <a14:useLocalDpi xmlns:a14="http://schemas.microsoft.com/office/drawing/2010/main" val="0"/>
              </a:ext>
            </a:extLst>
          </a:blip>
          <a:srcRect l="2264" t="16635" b="24744"/>
          <a:stretch/>
        </p:blipFill>
        <p:spPr>
          <a:xfrm>
            <a:off x="1725104" y="3365370"/>
            <a:ext cx="9558781" cy="3334769"/>
          </a:xfrm>
          <a:prstGeom prst="rect">
            <a:avLst/>
          </a:prstGeom>
        </p:spPr>
      </p:pic>
    </p:spTree>
    <p:extLst>
      <p:ext uri="{BB962C8B-B14F-4D97-AF65-F5344CB8AC3E}">
        <p14:creationId xmlns:p14="http://schemas.microsoft.com/office/powerpoint/2010/main" val="1752411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2.png"/></Relationships>
</file>

<file path=ppt/webextensions/webextension1.xml><?xml version="1.0" encoding="utf-8"?>
<we:webextension xmlns:we="http://schemas.microsoft.com/office/webextensions/webextension/2010/11" id="{24e6e70a-b066-4fe3-840b-9c659df76f35}">
  <we:reference id="WA200003233" version="2.0.0.3" store="en-US" storeType="OMEX"/>
  <we:alternateReferences/>
  <we:properties>
    <we:property name="Microsoft.Office.CampaignId" value="&quot;none&quot;"/>
    <we:property name="backgroundColor" value="&quot;#FFFFFF&quot;"/>
    <we:property name="bookmark" value="&quot;H4sIAAAAAAAAA+1aS2/bOBD+K4YuvbgFKYqkmFvqtNgCfbvIYrHoYUiOHG1lyatHGm/g/76kJKeN49hZJ+k6TeGDLT5m5ptvZkiKPg9sWs0ymL+FKQYHwfOi+DKF8suAB8Mg79ogNFwYQcGSKNGowOrY9RazOi3yKjg4D2ooJ1gfp1UDmRfkGv/8PAwgy97DxD8lkFU4DGZYVkUOWfoPdoNdV102uBgGeDbLihK8yHENNXqxp264e3Ym0GfMaQRTp6c4RlP3rZwKToRCEiIynajE+GFVN6C1bO0QL7pVPyryGtLcqfFt3CQ0wVCCUpyAVZSpxLdXaT7JeoO/zf00n3nnVCfgvp039F9OrZezWDg4SRxaEVEUSoQkiZURQHeVhYySCKVhjFmrrIyZCneWpWPjOExi4CCkVO4R/NwkzereDXr+4mxWOgYdr52sQ3sKuUEbtDSVWHWsnAdvEKqmbLl6caljXDSlwY/Y+u9FXqf13MkhdHCYZYN+VhV4g96XhYuKtvvwdDI4wsxRXM7bvpPi66hEFww2OCCLz65lI2QDpb2M2D2UFsvn8xbNUVouQyccrhh8r0ic6a5fUqo1k8gVB20UhsSGu7v+cDIpcQJ1/3jZ6FGRNdM17evBsKeEPg1JyAcOgvfdKpwxZD3Gl03ee5D8YIL2AG9Ho9CEGKuESCBMtBEm5vG+ZNDb4tmgSDws23gPP+gkugqmI8BE1Fj3UZaLiAiMIhI9jDwaNVVdTLEcvDpaia7wJ86mjag7StEtkLGSXKOOLItjStgtSuPdhuGoaPLaB+I779sHnlNXwXQEKIjCOHIkkDBmlEuUZDsBI+eASVGmxkFe5eCuY6hTtW5bMNyvHL/hWjn8P7w4xskU83qnEG4tGZ1AWT+EmnPtCr48RPTzlseEi/jyIO4vdj+3e3DLFYTElTwaKsIUt3F3NtiYbJ+K2Vvn+W6MH3K8PBw5R78si2k7uD/F+VPQBgOHQcdqG4b9lKrRfzd+u7pK23jZ4X5/WP7YpJx8r3y1Hq1TfWNrHXtjzHzbjWnqHlolq7R4fa6pNyJJMbOBV/HuTivzhQFk1YC6qCEbVH2kes2O4+CAtzHSQQ596+8n6LW0iHObLvPn1Qr06u6c0toCOsPrZ16Ey2LRriH3Xf87u36O2r+92GZuy+RIt6NfVfeWEdNVXCKSyB0YZEQ1xrGRIrzNmW0PXLpDIvyWYgmlOZm/xlPMrhp40X+1a2nPMZRp94auLwO3AdnX3QuZwSXcbREeHPkXgX7wd8YFvnHwrcF395CCPxDKjWVi02brMTjoQ+NKCf7y0SYfvSny+mSXPXKW5ri2Vm8vfo/Br8vkfBxov2Vav+mXHAG1EkQwjBhPmN6+BD2YE/Z+XQRMm6xOP7o5e/PeZe2FAIl5GLKERomLi4TLWMXtXcxGbOkUJmvudYjQYATTodQRj8JIcia3yrrmjohYjCFUioJk1DCp6Q0uKn6tGjuuGlWWGlcnvmchmGI5aTFaqKH18qyzL8Wuv7BtN7YknAevU0dMJ/sYssaLfXLkZtjia/5keUS7biFqZ1SPZhlaEtWX5djSiEhhKFKiNVMKzD6V5Vu8stunwLo3r3QsSuQCQiKspVQogwpw+217jWe1Ls6u1j9wspRkiDRhmCDXTJBd63KExAA3sSZhbLiWkmC0qyxlHSxiuTSSc1SScCl2rfGYGKDAQVsQSZyEkvLt/wPYj+3IYw78K++S0bhYT6yxaJkIIxFLVFt5fJhvNn5g9H3EiRewy9YTZv/99Hdf1nchwgCSKE5ikAlH5BjFTOxTqu/u7J840S9x2NK4DmPR1NUMDL6HHNdgdRght96ZG/G2f867gLpY/AtOPlZxFCgAAA==&quot;"/>
    <we:property name="creatorSessionId" value="&quot;1cc5caf7-b10e-4ac8-8b30-39fcf882c1bc&quot;"/>
    <we:property name="creatorTenantId" value="&quot;6be52760-2e79-48be-b987-7d7bb529432e&quot;"/>
    <we:property name="creatorUserId" value="&quot;100320032BA5E474&quot;"/>
    <we:property name="datasetId" value="&quot;4da06e7e-ba33-4baa-86b9-8eb5847dad3f&quot;"/>
    <we:property name="embedUrl" value="&quot;/reportEmbed?reportId=f0586a4a-d1ee-4d69-85d5-7af3606fa727&amp;groupId=3587b625-a58b-4aa7-a33d-dd8e4db7ea79&amp;w=2&amp;config=eyJjbHVzdGVyVXJsIjoiaHR0cHM6Ly9XQUJJLVNPVVRILUFGUklDQS1OT1JUSC1BLVBSSU1BUlktcmVkaXJlY3QuYW5hbHlzaXMud2luZG93cy5uZXQiLCJlbWJlZEZlYXR1cmVzIjp7InVzYWdlTWV0cmljc1ZOZXh0Ijp0cnVlfX0%3D&amp;disableSensitivityBanner=true&amp;storytellingChangeViewModeShortcutKeys=true&quot;"/>
    <we:property name="initialStateBookmark" value="&quot;H4sIAAAAAAAAA+1abVPbOBD+Kxl/6Ze0I1uWZPGNBjrXaYGWdLi5uencrKVV8NWxc36hpEz++0m2AyWEhAvQC6XDB6K33X32Wa3efOHppJykMD2EMXo73us8/zKG4kuPeX0v6+qOjt4d7B6/++tw92DfVueTKsmz0tu58CooRlidJGUNqZNgK//83PcgTT/AyJUMpCX2vQkWZZ5BmnzDtrNtqooaZ30PzydpXoATOaygQif2zHa3Zavbf0WtRlBVcoZDVFVXy3zOCJdIAkQaG2mU61a2HRrLlnZxohv1gzyrIMmsGlfHlPENBgKkZAS09Kk0rr5MslHaGXw19tN04rxSnoL9b70R/23VOjmzmYVjokDz0EcueUBMJBUHf1NZSH0SolCUUq2lFhGVwcay4kiZGE0EDLgQ0hbBjTVJWnVuiKf755PCMmh5bWXt6jPIFGqvoanAsmXlwjtAKOui4Wr/WsMwrwuFx9j4bz+rkmpq5RC/t5umvW5U6TmDPhS5jYqmefds1NvD1FJcTJu20/zroEAbDNrbIbPPtmYlZAWFvo7YFgqNxetpg2YvKeahE/QXDH5UJNZ02y58P46pQCYZxEpiQHSwuet3R6MCR1B1xetGD/K0Hi+pXw6GviT+y4AErGchON8twhlC2mF8U2edB8kPJmgL8LY08pgQpSXnBgITK64iFm3LDDrMX/Vy42Dp2nn4SU+im2BaAlToK23/pGY8JBzDkIRPYx4N6rLKx1j03u4tRFfwE8+mlahbStEukJEULMY41DSKfELvkRofNgwHeZ1VLhCPnG+f+Jy6CaYlQEIYRKElgQQR9ZlAQdYTMLAOGOVFoizkRQ4eOoZaVcu2Bf3tmuN3XCv7/4cXhzgaY1ZtFMKNJYNTKKqnkHNuXcHnh4hu3PyYcBlfDsTjxe7nZg+umYSA2JTnB5JQyXTUng1WTrZP+eTQer7t47qczA9H1tFvinzcdO6Ob+4UtMLAvtey2oRhN6Ss439qt11dpG04b7C/P85/rFJOvle+mI+Wqb6ztZa9Iaau7s40tYVGySItTp+t6owwCabacyqOHjQzXxpAFg2o8grSXtlFqtNsOfZ2WBMjLeTA1f5+ik5LgzjTyXz+vF2AXj6cUxpbIE7x9pGX4TKbNWvIY+f/1q6fI/evT7ap3TJZ0vXgV9a9Z8S0GZdwE9oDgwj9GKNICR7c58y2BS7dYCL8lmABhTqdvsczTG8aeNl+s2luzwkUSXtD16WB+4Ds8u6lTO8a7iYJ9/bcRaDr/J1xnqvsXVW45g6S9wdCsTJNrNpsPQcHfaxtKsFfPlrlo4M8q0432SOnSYZLc/X65Pcc/DqfnM8D7dVM6zb9giFgLDnhFEPKDI3XL0FP5oS9XQ8B4zqtkmM7ZmvuXZY+CJCIBQE1fmhsXBgmIhk1bzErsSVjGC151yE8BsVpHIg4ZGEQCkbFWlm3vBERjREEUvogqK+oiP07PFT8WjU2XDXKNFE2T3zPgjfGYtRg1FBB4+VJa1+CbXuum2ZsSLjw3ieWmFb2CaS1E/tiz47Q+dfsxfyIdttC1Iwon80yNCeqS8uR9kMiuPLRJ3FMpQS1TWn5Hld22xRYj+aVlkWBjENAuNa+z6VCCbj+tb3C8yrOz2/mP7CypKCIvqFokMWUk03zcohEAVNRTIJIsVgIguGmsqS2sIhmQgnGUArCBN80x6NR4AODWAM3kQmEz9Z/B7Ad25HnHPg37pJR2Vg3WmnUlAchjwTKtTw+zZuNHxh9xzhyAjbZesLkv5/+Hsv6NkQogAkjE4EwDJFhGFG+TVN9c2f/xBP9GocNjcsw5nVVTkDhB8hwCVaLETLtnLkSb/Nxntcose5Nunv/FQPcJ3uXrpnN/gVXQSJdPSgAAA==&quot;"/>
    <we:property name="isFiltersActionButtonVisible" value="true"/>
    <we:property name="isVisualContainerHeaderHidden" value="false"/>
    <we:property name="pageDisplayName" value="&quot;Overview&quot;"/>
    <we:property name="pageName" value="&quot;15165069e02ee3bf9fc3&quot;"/>
    <we:property name="reportEmbeddedTime" value="&quot;2025-04-28T13:07:25.658Z&quot;"/>
    <we:property name="reportName" value="&quot;SUPERSTORE SALES - Final&quot;"/>
    <we:property name="reportState" value="&quot;CONNECTED&quot;"/>
    <we:property name="reportUrl" value="&quot;/groups/3587b625-a58b-4aa7-a33d-dd8e4db7ea79/reports/f0586a4a-d1ee-4d69-85d5-7af3606fa727/15165069e02ee3bf9fc3?bookmarkGuid=37c56bc0-0e55-43bb-b66d-64da3905299d&amp;bookmarkUsage=1&amp;ctid=6be52760-2e79-48be-b987-7d7bb529432e&amp;fromEntryPoint=export&amp;pbi_source=storytelling_addin&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1517</TotalTime>
  <Words>1520</Words>
  <Application>Microsoft Office PowerPoint</Application>
  <PresentationFormat>Widescreen</PresentationFormat>
  <Paragraphs>147</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Aldhabi</vt:lpstr>
      <vt:lpstr>Arabic Typesetting</vt:lpstr>
      <vt:lpstr>Arial</vt:lpstr>
      <vt:lpstr>Calibri</vt:lpstr>
      <vt:lpstr>Calibri Light</vt:lpstr>
      <vt:lpstr>Cambria Math</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Power BI</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Shaimaa</dc:creator>
  <cp:lastModifiedBy>Ahmed Aly</cp:lastModifiedBy>
  <cp:revision>106</cp:revision>
  <dcterms:created xsi:type="dcterms:W3CDTF">2025-03-11T18:12:28Z</dcterms:created>
  <dcterms:modified xsi:type="dcterms:W3CDTF">2025-04-28T14:33:17Z</dcterms:modified>
</cp:coreProperties>
</file>